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Montserrat Black"/>
      <p:bold r:id="rId38"/>
      <p:boldItalic r:id="rId39"/>
    </p:embeddedFont>
    <p:embeddedFont>
      <p:font typeface="Hind Siliguri Light"/>
      <p:regular r:id="rId40"/>
      <p:bold r:id="rId41"/>
    </p:embeddedFont>
    <p:embeddedFont>
      <p:font typeface="Helvetica Neue"/>
      <p:regular r:id="rId42"/>
      <p:bold r:id="rId43"/>
      <p:italic r:id="rId44"/>
      <p:boldItalic r:id="rId45"/>
    </p:embeddedFont>
    <p:embeddedFont>
      <p:font typeface="Montserrat ExtraBold"/>
      <p:bold r:id="rId46"/>
      <p:boldItalic r:id="rId47"/>
    </p:embeddedFont>
    <p:embeddedFont>
      <p:font typeface="Hind Siliguri Medium"/>
      <p:regular r:id="rId48"/>
      <p:bold r:id="rId49"/>
    </p:embeddedFont>
    <p:embeddedFont>
      <p:font typeface="Hind Siliguri"/>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indSiliguriLight-regular.fntdata"/><Relationship Id="rId42" Type="http://schemas.openxmlformats.org/officeDocument/2006/relationships/font" Target="fonts/HelveticaNeue-regular.fntdata"/><Relationship Id="rId41" Type="http://schemas.openxmlformats.org/officeDocument/2006/relationships/font" Target="fonts/HindSiliguriLight-bold.fntdata"/><Relationship Id="rId44" Type="http://schemas.openxmlformats.org/officeDocument/2006/relationships/font" Target="fonts/HelveticaNeue-italic.fntdata"/><Relationship Id="rId43" Type="http://schemas.openxmlformats.org/officeDocument/2006/relationships/font" Target="fonts/HelveticaNeue-bold.fntdata"/><Relationship Id="rId46" Type="http://schemas.openxmlformats.org/officeDocument/2006/relationships/font" Target="fonts/MontserratExtraBold-bold.fntdata"/><Relationship Id="rId45" Type="http://schemas.openxmlformats.org/officeDocument/2006/relationships/font" Target="fonts/HelveticaNeue-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HindSiliguriMedium-regular.fntdata"/><Relationship Id="rId47" Type="http://schemas.openxmlformats.org/officeDocument/2006/relationships/font" Target="fonts/MontserratExtraBold-boldItalic.fntdata"/><Relationship Id="rId49" Type="http://schemas.openxmlformats.org/officeDocument/2006/relationships/font" Target="fonts/HindSiliguri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MontserratBlack-boldItalic.fntdata"/><Relationship Id="rId38" Type="http://schemas.openxmlformats.org/officeDocument/2006/relationships/font" Target="fonts/MontserratBlack-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indSiliguri-bold.fntdata"/><Relationship Id="rId50" Type="http://schemas.openxmlformats.org/officeDocument/2006/relationships/font" Target="fonts/HindSiliguri-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2bd00f83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a2bd00f836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9814b32ed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9814b32ed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a2bd00f83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a2bd00f836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2bd00f83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a2bd00f836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9814b32ed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9814b32ed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a2bd00f83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a2bd00f836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a2bd00f83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a2bd00f836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a2bd00f83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1a2bd00f836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9814b32ed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9814b32ed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a2bd00f83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a2bd00f836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99105e321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199105e321d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9d13a063b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9d13a063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a2bd00f83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1a2bd00f836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a2bd00f83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a2bd00f83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a2bd00f83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1a2bd00f836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9d13a063b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9d13a063b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a2bd00f836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1a2bd00f836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a2bd00f836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1a2bd00f836_0_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a2bd00f836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1a2bd00f836_0_4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a2bd00f836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1a2bd00f836_0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a2bd00f836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1a2bd00f836_0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9814b32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9814b32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a2bd00f836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1a2bd00f836_0_4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a2bd00f836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1a2bd00f836_0_4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423326349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14233263495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a10c66b47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1a10c66b47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9814b32e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9814b32e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2bd00f8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1a2bd00f8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2bd00f8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1a2bd00f836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9814b32e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9814b32e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99105e321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99105e321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1">
  <p:cSld name="Separata 0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53" name="Google Shape;53;p14"/>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 name="Google Shape;54;p14"/>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5" name="Google Shape;55;p14"/>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Blanca">
  <p:cSld name="1_Contenido Blanca">
    <p:spTree>
      <p:nvGrpSpPr>
        <p:cNvPr id="57" name="Shape 57"/>
        <p:cNvGrpSpPr/>
        <p:nvPr/>
      </p:nvGrpSpPr>
      <p:grpSpPr>
        <a:xfrm>
          <a:off x="0" y="0"/>
          <a:ext cx="0" cy="0"/>
          <a:chOff x="0" y="0"/>
          <a:chExt cx="0" cy="0"/>
        </a:xfrm>
      </p:grpSpPr>
      <p:sp>
        <p:nvSpPr>
          <p:cNvPr id="58" name="Google Shape;58;p15"/>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9" name="Google Shape;59;p15"/>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0000"/>
              </a:buClr>
              <a:buSzPts val="1900"/>
              <a:buFont typeface="Hind Siliguri Light"/>
              <a:buNone/>
              <a:defRPr b="1" i="0" sz="1500" u="none" cap="none" strike="noStrike">
                <a:solidFill>
                  <a:srgbClr val="000000"/>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 name="Google Shape;63;p16"/>
          <p:cNvSpPr txBox="1"/>
          <p:nvPr>
            <p:ph idx="1" type="body"/>
          </p:nvPr>
        </p:nvSpPr>
        <p:spPr>
          <a:xfrm>
            <a:off x="685800" y="2564529"/>
            <a:ext cx="8731406"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7000"/>
              <a:buFont typeface="Hind Siliguri"/>
              <a:buNone/>
              <a:defRPr b="1" i="0" sz="56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2" type="body"/>
          </p:nvPr>
        </p:nvSpPr>
        <p:spPr>
          <a:xfrm>
            <a:off x="685800" y="3813263"/>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7000"/>
              <a:buFont typeface="Hind Siliguri"/>
              <a:buNone/>
              <a:defRPr b="1" i="0" sz="56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65" name="Google Shape;65;p16"/>
          <p:cNvPicPr preferRelativeResize="0"/>
          <p:nvPr/>
        </p:nvPicPr>
        <p:blipFill rotWithShape="1">
          <a:blip r:embed="rId3">
            <a:alphaModFix/>
          </a:blip>
          <a:srcRect b="0" l="0" r="0" t="0"/>
          <a:stretch/>
        </p:blipFill>
        <p:spPr>
          <a:xfrm>
            <a:off x="685800" y="685800"/>
            <a:ext cx="1866436" cy="7338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2">
  <p:cSld name="Separata 0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68" name="Google Shape;68;p17"/>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69" name="Google Shape;69;p17"/>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0" name="Google Shape;70;p17"/>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1" name="Google Shape;71;p17"/>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2" name="Google Shape;72;p17"/>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3">
  <p:cSld name="Separata 03">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5" name="Google Shape;75;p18"/>
          <p:cNvSpPr/>
          <p:nvPr/>
        </p:nvSpPr>
        <p:spPr>
          <a:xfrm>
            <a:off x="0" y="2479418"/>
            <a:ext cx="9144000" cy="184666"/>
          </a:xfrm>
          <a:prstGeom prst="rect">
            <a:avLst/>
          </a:prstGeom>
          <a:solidFill>
            <a:schemeClr val="dk1">
              <a:alpha val="8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6" name="Google Shape;76;p18"/>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77" name="Google Shape;77;p18"/>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8" name="Google Shape;78;p18"/>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9" name="Google Shape;79;p18"/>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4">
  <p:cSld name="Separata 0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2" name="Google Shape;82;p19"/>
          <p:cNvSpPr/>
          <p:nvPr/>
        </p:nvSpPr>
        <p:spPr>
          <a:xfrm>
            <a:off x="0" y="2479418"/>
            <a:ext cx="9144000" cy="184666"/>
          </a:xfrm>
          <a:prstGeom prst="rect">
            <a:avLst/>
          </a:prstGeom>
          <a:solidFill>
            <a:schemeClr val="dk1">
              <a:alpha val="819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3" name="Google Shape;83;p19"/>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84" name="Google Shape;84;p19"/>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85" name="Google Shape;85;p19"/>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9"/>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5">
  <p:cSld name="Separata 0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9" name="Google Shape;89;p20"/>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90" name="Google Shape;90;p20"/>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91" name="Google Shape;91;p20"/>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2" name="Google Shape;92;p20"/>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0"/>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Negra">
  <p:cSld name="Contenido Negra">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1"/>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chemeClr val="lt1"/>
              </a:buClr>
              <a:buSzPts val="1900"/>
              <a:buFont typeface="Hind Siliguri Light"/>
              <a:buNone/>
              <a:defRPr b="1" i="0" sz="1500" u="none" cap="none" strike="noStrike">
                <a:solidFill>
                  <a:schemeClr val="lt1"/>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Negra">
  <p:cSld name="Foto Negra">
    <p:bg>
      <p:bgPr>
        <a:solidFill>
          <a:schemeClr val="dk1"/>
        </a:solidFill>
      </p:bgPr>
    </p:bg>
    <p:spTree>
      <p:nvGrpSpPr>
        <p:cNvPr id="97" name="Shape 97"/>
        <p:cNvGrpSpPr/>
        <p:nvPr/>
      </p:nvGrpSpPr>
      <p:grpSpPr>
        <a:xfrm>
          <a:off x="0" y="0"/>
          <a:ext cx="0" cy="0"/>
          <a:chOff x="0" y="0"/>
          <a:chExt cx="0" cy="0"/>
        </a:xfrm>
      </p:grpSpPr>
      <p:sp>
        <p:nvSpPr>
          <p:cNvPr id="98" name="Google Shape;98;p22"/>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99" name="Google Shape;99;p22"/>
          <p:cNvSpPr/>
          <p:nvPr>
            <p:ph idx="2" type="pic"/>
          </p:nvPr>
        </p:nvSpPr>
        <p:spPr>
          <a:xfrm>
            <a:off x="1973766" y="362440"/>
            <a:ext cx="6163837" cy="4418621"/>
          </a:xfrm>
          <a:prstGeom prst="rect">
            <a:avLst/>
          </a:prstGeom>
          <a:noFill/>
          <a:ln>
            <a:noFill/>
          </a:ln>
        </p:spPr>
      </p:sp>
      <p:sp>
        <p:nvSpPr>
          <p:cNvPr id="100" name="Google Shape;100;p22"/>
          <p:cNvSpPr txBox="1"/>
          <p:nvPr>
            <p:ph idx="1" type="body"/>
          </p:nvPr>
        </p:nvSpPr>
        <p:spPr>
          <a:xfrm>
            <a:off x="411361" y="2571750"/>
            <a:ext cx="1322785" cy="2209205"/>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2200"/>
              </a:spcBef>
              <a:spcAft>
                <a:spcPts val="0"/>
              </a:spcAft>
              <a:buClr>
                <a:schemeClr val="dk1"/>
              </a:buClr>
              <a:buSzPts val="1100"/>
              <a:buFont typeface="Helvetica Neue"/>
              <a:buNone/>
              <a:defRPr b="0" i="0" sz="9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Blanca">
  <p:cSld name="Contenido + Foto Blanca">
    <p:spTree>
      <p:nvGrpSpPr>
        <p:cNvPr id="101" name="Shape 101"/>
        <p:cNvGrpSpPr/>
        <p:nvPr/>
      </p:nvGrpSpPr>
      <p:grpSpPr>
        <a:xfrm>
          <a:off x="0" y="0"/>
          <a:ext cx="0" cy="0"/>
          <a:chOff x="0" y="0"/>
          <a:chExt cx="0" cy="0"/>
        </a:xfrm>
      </p:grpSpPr>
      <p:sp>
        <p:nvSpPr>
          <p:cNvPr id="102" name="Google Shape;102;p23"/>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3" name="Google Shape;103;p23"/>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Negra">
  <p:cSld name="Contenido + Foto Negra">
    <p:bg>
      <p:bgPr>
        <a:solidFill>
          <a:schemeClr val="dk1"/>
        </a:solidFill>
      </p:bgPr>
    </p:bg>
    <p:spTree>
      <p:nvGrpSpPr>
        <p:cNvPr id="104" name="Shape 104"/>
        <p:cNvGrpSpPr/>
        <p:nvPr/>
      </p:nvGrpSpPr>
      <p:grpSpPr>
        <a:xfrm>
          <a:off x="0" y="0"/>
          <a:ext cx="0" cy="0"/>
          <a:chOff x="0" y="0"/>
          <a:chExt cx="0" cy="0"/>
        </a:xfrm>
      </p:grpSpPr>
      <p:sp>
        <p:nvSpPr>
          <p:cNvPr id="105" name="Google Shape;105;p24"/>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6" name="Google Shape;106;p24"/>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cias">
  <p:cSld name="Gracias">
    <p:bg>
      <p:bgPr>
        <a:solidFill>
          <a:schemeClr val="dk1"/>
        </a:solidFill>
      </p:bgPr>
    </p:bg>
    <p:spTree>
      <p:nvGrpSpPr>
        <p:cNvPr id="107" name="Shape 107"/>
        <p:cNvGrpSpPr/>
        <p:nvPr/>
      </p:nvGrpSpPr>
      <p:grpSpPr>
        <a:xfrm>
          <a:off x="0" y="0"/>
          <a:ext cx="0" cy="0"/>
          <a:chOff x="0" y="0"/>
          <a:chExt cx="0" cy="0"/>
        </a:xfrm>
      </p:grpSpPr>
      <p:sp>
        <p:nvSpPr>
          <p:cNvPr id="108" name="Google Shape;108;p25"/>
          <p:cNvSpPr txBox="1"/>
          <p:nvPr/>
        </p:nvSpPr>
        <p:spPr>
          <a:xfrm>
            <a:off x="3679008" y="2263973"/>
            <a:ext cx="1785985" cy="615554"/>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s" sz="3800">
                <a:solidFill>
                  <a:schemeClr val="lt1"/>
                </a:solidFill>
                <a:latin typeface="Hind Siliguri Light"/>
                <a:ea typeface="Hind Siliguri Light"/>
                <a:cs typeface="Hind Siliguri Light"/>
                <a:sym typeface="Hind Siliguri Light"/>
              </a:rPr>
              <a:t>¡Gracias!</a:t>
            </a:r>
            <a:endParaRPr b="1" sz="3800">
              <a:solidFill>
                <a:schemeClr val="lt1"/>
              </a:solidFill>
              <a:latin typeface="Hind Siliguri Light"/>
              <a:ea typeface="Hind Siliguri Light"/>
              <a:cs typeface="Hind Siliguri Light"/>
              <a:sym typeface="Hind Siliguri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Cierre">
    <p:bg>
      <p:bgPr>
        <a:solidFill>
          <a:schemeClr val="dk1"/>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3.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5" name="Google Shape;11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6" name="Google Shape;116;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Google Shape;117;p2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Bloque 11</a:t>
            </a:r>
            <a:endParaRPr sz="3000">
              <a:solidFill>
                <a:srgbClr val="EFF1BF"/>
              </a:solidFill>
              <a:latin typeface="Montserrat ExtraBold"/>
              <a:ea typeface="Montserrat ExtraBold"/>
              <a:cs typeface="Montserrat ExtraBold"/>
              <a:sym typeface="Montserrat ExtraBold"/>
            </a:endParaRPr>
          </a:p>
        </p:txBody>
      </p:sp>
      <p:cxnSp>
        <p:nvCxnSpPr>
          <p:cNvPr id="118" name="Google Shape;118;p2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19" name="Google Shape;119;p2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20" name="Google Shape;120;p2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21" name="Google Shape;121;p27"/>
          <p:cNvSpPr txBox="1"/>
          <p:nvPr/>
        </p:nvSpPr>
        <p:spPr>
          <a:xfrm>
            <a:off x="311700" y="283192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200">
                <a:solidFill>
                  <a:srgbClr val="EFF1BF"/>
                </a:solidFill>
                <a:latin typeface="Montserrat ExtraBold"/>
                <a:ea typeface="Montserrat ExtraBold"/>
                <a:cs typeface="Montserrat ExtraBold"/>
                <a:sym typeface="Montserrat ExtraBold"/>
              </a:rPr>
              <a:t>Desarrollo Web (Flask)</a:t>
            </a:r>
            <a:endParaRPr sz="2200">
              <a:solidFill>
                <a:srgbClr val="EFF1BF"/>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26" name="Google Shape;226;p3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27" name="Google Shape;227;p3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28" name="Google Shape;228;p3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29" name="Google Shape;229;p3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30" name="Google Shape;230;p3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31" name="Google Shape;231;p3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Enrutamiento</a:t>
            </a:r>
            <a:endParaRPr sz="2400">
              <a:latin typeface="Hind Siliguri Medium"/>
              <a:ea typeface="Hind Siliguri Medium"/>
              <a:cs typeface="Hind Siliguri Medium"/>
              <a:sym typeface="Hind Siliguri Medium"/>
            </a:endParaRPr>
          </a:p>
        </p:txBody>
      </p:sp>
      <p:sp>
        <p:nvSpPr>
          <p:cNvPr id="232" name="Google Shape;232;p36"/>
          <p:cNvSpPr txBox="1"/>
          <p:nvPr/>
        </p:nvSpPr>
        <p:spPr>
          <a:xfrm>
            <a:off x="463500" y="1362595"/>
            <a:ext cx="8159400" cy="4272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La función url_for() es muy útil, nos ayuda a construir una URL de manera dinámica para una función. La función acepta el nombre de otra como primer argumento, y una o más variables como argumentos de la función destino.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El siguiente código de ejemplo lo explica muy bien:</a:t>
            </a:r>
            <a:endParaRPr sz="1200">
              <a:solidFill>
                <a:srgbClr val="314899"/>
              </a:solidFill>
              <a:latin typeface="Hind Siliguri Light"/>
              <a:ea typeface="Hind Siliguri Light"/>
              <a:cs typeface="Hind Siliguri Light"/>
              <a:sym typeface="Hind Siliguri Light"/>
            </a:endParaRPr>
          </a:p>
        </p:txBody>
      </p:sp>
      <p:sp>
        <p:nvSpPr>
          <p:cNvPr id="233" name="Google Shape;233;p36"/>
          <p:cNvSpPr txBox="1"/>
          <p:nvPr>
            <p:ph idx="1" type="body"/>
          </p:nvPr>
        </p:nvSpPr>
        <p:spPr>
          <a:xfrm>
            <a:off x="463500" y="80270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Redirección</a:t>
            </a:r>
            <a:endParaRPr sz="2000">
              <a:solidFill>
                <a:srgbClr val="00B2AD"/>
              </a:solidFill>
              <a:latin typeface="Hind Siliguri Medium"/>
              <a:ea typeface="Hind Siliguri Medium"/>
              <a:cs typeface="Hind Siliguri Medium"/>
              <a:sym typeface="Hind Siliguri Medium"/>
            </a:endParaRPr>
          </a:p>
        </p:txBody>
      </p:sp>
      <p:sp>
        <p:nvSpPr>
          <p:cNvPr id="234" name="Google Shape;234;p36"/>
          <p:cNvSpPr txBox="1"/>
          <p:nvPr/>
        </p:nvSpPr>
        <p:spPr>
          <a:xfrm>
            <a:off x="2752028" y="2092650"/>
            <a:ext cx="3951600" cy="27192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from flask import Flask, redirect, url_for</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 = Flask(__name__)</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@app.route('/admin')</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def hola_admin():</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'Hola Admin'</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@app.route('/invitado/&lt;invitado&gt;')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def hola_invitado(invitado):</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'Hola %s como invitado' % invitado</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@app.route('/usuario/&lt;nombre&gt;')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def hola_usuario(nombre):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if nombre =='admin':</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redirect(url_for('hola_admin'))</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else: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redirect(url_for('hola_invitado', invitado = nombre))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if __name__ == '__main__':</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app.run(debug = True)</a:t>
            </a:r>
            <a:endParaRPr sz="8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Consolas"/>
              <a:buNone/>
            </a:pPr>
            <a:r>
              <a:t/>
            </a:r>
            <a:endParaRPr sz="1000">
              <a:latin typeface="Consolas"/>
              <a:ea typeface="Consolas"/>
              <a:cs typeface="Consolas"/>
              <a:sym typeface="Consolas"/>
            </a:endParaRPr>
          </a:p>
        </p:txBody>
      </p:sp>
      <p:sp>
        <p:nvSpPr>
          <p:cNvPr id="235" name="Google Shape;235;p36"/>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https://youtu.be/SfWCN-6rPi4 </a:t>
            </a:r>
            <a:endParaRPr sz="100">
              <a:solidFill>
                <a:srgbClr val="00B2A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7"/>
          <p:cNvPicPr preferRelativeResize="0"/>
          <p:nvPr/>
        </p:nvPicPr>
        <p:blipFill rotWithShape="1">
          <a:blip r:embed="rId3">
            <a:alphaModFix/>
          </a:blip>
          <a:srcRect b="7502" l="0" r="0" t="2755"/>
          <a:stretch/>
        </p:blipFill>
        <p:spPr>
          <a:xfrm>
            <a:off x="0" y="0"/>
            <a:ext cx="9144000" cy="5143499"/>
          </a:xfrm>
          <a:prstGeom prst="rect">
            <a:avLst/>
          </a:prstGeom>
          <a:noFill/>
          <a:ln>
            <a:noFill/>
          </a:ln>
        </p:spPr>
      </p:pic>
      <p:sp>
        <p:nvSpPr>
          <p:cNvPr id="241" name="Google Shape;241;p3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Métodos HTTP</a:t>
            </a:r>
            <a:endParaRPr sz="3000">
              <a:solidFill>
                <a:srgbClr val="EFF1BF"/>
              </a:solidFill>
              <a:latin typeface="Montserrat ExtraBold"/>
              <a:ea typeface="Montserrat ExtraBold"/>
              <a:cs typeface="Montserrat ExtraBold"/>
              <a:sym typeface="Montserrat ExtraBold"/>
            </a:endParaRPr>
          </a:p>
        </p:txBody>
      </p:sp>
      <p:cxnSp>
        <p:nvCxnSpPr>
          <p:cNvPr id="242" name="Google Shape;242;p3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43" name="Google Shape;243;p3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44" name="Google Shape;244;p3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45" name="Google Shape;245;p37"/>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4</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51" name="Google Shape;251;p3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52" name="Google Shape;252;p3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53" name="Google Shape;253;p3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54" name="Google Shape;254;p3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55" name="Google Shape;255;p3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56" name="Google Shape;256;p3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Métodos HTTP</a:t>
            </a:r>
            <a:endParaRPr sz="2400">
              <a:latin typeface="Hind Siliguri Medium"/>
              <a:ea typeface="Hind Siliguri Medium"/>
              <a:cs typeface="Hind Siliguri Medium"/>
              <a:sym typeface="Hind Siliguri Medium"/>
            </a:endParaRPr>
          </a:p>
        </p:txBody>
      </p:sp>
      <p:sp>
        <p:nvSpPr>
          <p:cNvPr id="257" name="Google Shape;257;p38"/>
          <p:cNvSpPr txBox="1"/>
          <p:nvPr/>
        </p:nvSpPr>
        <p:spPr>
          <a:xfrm>
            <a:off x="463500" y="1455195"/>
            <a:ext cx="8159400" cy="4272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Por defecto, las rutas de Flask responden a peticiones GET. Esta preferencia puede ser modificada añadiendo el argumento methods al decorador route().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Para demostrar el funcionamiento de métodos POST en el enrutamiento URL, primero crearemos un formulario básico y usaremos el método POST para enviar los datos del formulario a una URL</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p:txBody>
      </p:sp>
      <p:sp>
        <p:nvSpPr>
          <p:cNvPr id="258" name="Google Shape;258;p38"/>
          <p:cNvSpPr txBox="1"/>
          <p:nvPr/>
        </p:nvSpPr>
        <p:spPr>
          <a:xfrm>
            <a:off x="2752028" y="2330088"/>
            <a:ext cx="3951600" cy="12108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&lt;html&gt;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&lt;body&gt;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&lt;form action = "http://localhost:5000/login" method="post"&gt;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&lt;p&gt;Introduce tu nombre:&lt;/p&gt;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&lt;p&gt;&lt;input type="text" name="nombre"/&gt;&lt;/p&gt;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&lt;p&gt;&lt;input type="submit" value="submit"/&gt;&lt;/p&gt;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&lt;/form&gt;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&lt;/body&gt;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&lt;/html&gt;):</a:t>
            </a:r>
            <a:endParaRPr sz="1000">
              <a:latin typeface="Consolas"/>
              <a:ea typeface="Consolas"/>
              <a:cs typeface="Consolas"/>
              <a:sym typeface="Consolas"/>
            </a:endParaRPr>
          </a:p>
        </p:txBody>
      </p:sp>
      <p:sp>
        <p:nvSpPr>
          <p:cNvPr id="259" name="Google Shape;259;p38"/>
          <p:cNvSpPr txBox="1"/>
          <p:nvPr/>
        </p:nvSpPr>
        <p:spPr>
          <a:xfrm>
            <a:off x="463500" y="3955670"/>
            <a:ext cx="8159400" cy="4272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Una vez creado un fichero HTML similar a este, ábrelo con el navegador</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65" name="Google Shape;265;p3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66" name="Google Shape;266;p3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67" name="Google Shape;267;p3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68" name="Google Shape;268;p3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69" name="Google Shape;269;p3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70" name="Google Shape;270;p3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Métodos HTTP</a:t>
            </a:r>
            <a:endParaRPr sz="2400">
              <a:latin typeface="Hind Siliguri Medium"/>
              <a:ea typeface="Hind Siliguri Medium"/>
              <a:cs typeface="Hind Siliguri Medium"/>
              <a:sym typeface="Hind Siliguri Medium"/>
            </a:endParaRPr>
          </a:p>
        </p:txBody>
      </p:sp>
      <p:sp>
        <p:nvSpPr>
          <p:cNvPr id="271" name="Google Shape;271;p39"/>
          <p:cNvSpPr txBox="1"/>
          <p:nvPr/>
        </p:nvSpPr>
        <p:spPr>
          <a:xfrm>
            <a:off x="463500" y="1341195"/>
            <a:ext cx="8159400" cy="4272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Una vez abierto el fichero HTML en nuestro navegador, introducimos el nombre y clickamos en submit, para ejecutar el código que tenemos a continuación.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Como se puede comprobar el código acepta tanto parámetros por POST con request.form como parámetros GET por URL con request.args.get</a:t>
            </a:r>
            <a:endParaRPr sz="1200">
              <a:solidFill>
                <a:srgbClr val="314899"/>
              </a:solidFill>
              <a:latin typeface="Hind Siliguri Light"/>
              <a:ea typeface="Hind Siliguri Light"/>
              <a:cs typeface="Hind Siliguri Light"/>
              <a:sym typeface="Hind Siliguri Light"/>
            </a:endParaRPr>
          </a:p>
        </p:txBody>
      </p:sp>
      <p:sp>
        <p:nvSpPr>
          <p:cNvPr id="272" name="Google Shape;272;p39"/>
          <p:cNvSpPr txBox="1"/>
          <p:nvPr/>
        </p:nvSpPr>
        <p:spPr>
          <a:xfrm>
            <a:off x="2752028" y="2197175"/>
            <a:ext cx="3951600" cy="24423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from flask import Flask, redirect, url_for, request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 = Flask(__name__)</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@app.route('/success/&lt;nombre&gt;')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def success(nombre):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'Bienvenido %s' % nombre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@app.route('/login',methods = ['POST', 'GET'])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def login():</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if request.method == 'POST':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usuario = request.form['nombre']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redirect(url_for('success', nombre = usuario))</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else: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usuario = request.args.get('nombre')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redirect(url_for('success', nombre = usuario))</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if __name__ == '__main__':</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app.run(debug = True)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0"/>
          <p:cNvPicPr preferRelativeResize="0"/>
          <p:nvPr/>
        </p:nvPicPr>
        <p:blipFill rotWithShape="1">
          <a:blip r:embed="rId3">
            <a:alphaModFix/>
          </a:blip>
          <a:srcRect b="3311" l="0" r="0" t="6954"/>
          <a:stretch/>
        </p:blipFill>
        <p:spPr>
          <a:xfrm>
            <a:off x="0" y="0"/>
            <a:ext cx="9144000" cy="5143499"/>
          </a:xfrm>
          <a:prstGeom prst="rect">
            <a:avLst/>
          </a:prstGeom>
          <a:noFill/>
          <a:ln>
            <a:noFill/>
          </a:ln>
        </p:spPr>
      </p:pic>
      <p:sp>
        <p:nvSpPr>
          <p:cNvPr id="278" name="Google Shape;278;p40"/>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Templates</a:t>
            </a:r>
            <a:endParaRPr sz="3000">
              <a:solidFill>
                <a:srgbClr val="EFF1BF"/>
              </a:solidFill>
              <a:latin typeface="Montserrat ExtraBold"/>
              <a:ea typeface="Montserrat ExtraBold"/>
              <a:cs typeface="Montserrat ExtraBold"/>
              <a:sym typeface="Montserrat ExtraBold"/>
            </a:endParaRPr>
          </a:p>
        </p:txBody>
      </p:sp>
      <p:cxnSp>
        <p:nvCxnSpPr>
          <p:cNvPr id="279" name="Google Shape;279;p40"/>
          <p:cNvCxnSpPr/>
          <p:nvPr/>
        </p:nvCxnSpPr>
        <p:spPr>
          <a:xfrm>
            <a:off x="422625" y="2814550"/>
            <a:ext cx="5447400" cy="0"/>
          </a:xfrm>
          <a:prstGeom prst="straightConnector1">
            <a:avLst/>
          </a:prstGeom>
          <a:noFill/>
          <a:ln cap="flat" cmpd="sng" w="9525">
            <a:solidFill>
              <a:srgbClr val="00B2AD"/>
            </a:solidFill>
            <a:prstDash val="solid"/>
            <a:round/>
            <a:headEnd len="med" w="med" type="none"/>
            <a:tailEnd len="med" w="med" type="none"/>
          </a:ln>
        </p:spPr>
      </p:cxnSp>
      <p:pic>
        <p:nvPicPr>
          <p:cNvPr id="280" name="Google Shape;280;p40"/>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81" name="Google Shape;281;p40"/>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82" name="Google Shape;282;p40"/>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5</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88" name="Google Shape;288;p4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89" name="Google Shape;289;p4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90" name="Google Shape;290;p4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91" name="Google Shape;291;p4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92" name="Google Shape;292;p4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93" name="Google Shape;293;p4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Templates</a:t>
            </a:r>
            <a:endParaRPr sz="2400">
              <a:latin typeface="Hind Siliguri Medium"/>
              <a:ea typeface="Hind Siliguri Medium"/>
              <a:cs typeface="Hind Siliguri Medium"/>
              <a:sym typeface="Hind Siliguri Medium"/>
            </a:endParaRPr>
          </a:p>
        </p:txBody>
      </p:sp>
      <p:sp>
        <p:nvSpPr>
          <p:cNvPr id="294" name="Google Shape;294;p41"/>
          <p:cNvSpPr txBox="1"/>
          <p:nvPr/>
        </p:nvSpPr>
        <p:spPr>
          <a:xfrm>
            <a:off x="463500" y="1341195"/>
            <a:ext cx="8159400" cy="4272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Aquí es donde podemos utilizar las ventajas del motor de plantillas Jinja2, en el cual se basa Flask para renderizar HTML. En vez de devolver HTML desde las funciones, podremos utilizar un fichero HTML para mostrar de manera dinámica, o no, la información. Para ello usaremos la función render_template()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Tomando como ejemplo el siguiente código Python:</a:t>
            </a:r>
            <a:endParaRPr sz="1200">
              <a:solidFill>
                <a:srgbClr val="314899"/>
              </a:solidFill>
              <a:latin typeface="Hind Siliguri Light"/>
              <a:ea typeface="Hind Siliguri Light"/>
              <a:cs typeface="Hind Siliguri Light"/>
              <a:sym typeface="Hind Siliguri Light"/>
            </a:endParaRPr>
          </a:p>
        </p:txBody>
      </p:sp>
      <p:sp>
        <p:nvSpPr>
          <p:cNvPr id="295" name="Google Shape;295;p41"/>
          <p:cNvSpPr txBox="1"/>
          <p:nvPr/>
        </p:nvSpPr>
        <p:spPr>
          <a:xfrm>
            <a:off x="2752025" y="2966550"/>
            <a:ext cx="3253500" cy="1334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from flask import Flask, render_template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 = Flask(__name__)</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@app.route('/hola/&lt;usuario&gt;')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def hola_nombre(usuario):</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render_template('hola.html', nombre = usuario)</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if __name__ == '__main__':</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app.run(debug = True)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01" name="Google Shape;301;p4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02" name="Google Shape;302;p4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03" name="Google Shape;303;p4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04" name="Google Shape;304;p4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05" name="Google Shape;305;p4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06" name="Google Shape;306;p4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Templates</a:t>
            </a:r>
            <a:endParaRPr sz="2400">
              <a:latin typeface="Hind Siliguri Medium"/>
              <a:ea typeface="Hind Siliguri Medium"/>
              <a:cs typeface="Hind Siliguri Medium"/>
              <a:sym typeface="Hind Siliguri Medium"/>
            </a:endParaRPr>
          </a:p>
        </p:txBody>
      </p:sp>
      <p:sp>
        <p:nvSpPr>
          <p:cNvPr id="307" name="Google Shape;307;p42"/>
          <p:cNvSpPr txBox="1"/>
          <p:nvPr/>
        </p:nvSpPr>
        <p:spPr>
          <a:xfrm>
            <a:off x="463500" y="1067745"/>
            <a:ext cx="8159400" cy="4272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Flask intentará encontrar el fichero HTML dentro de una carpeta llamada templates, ubicada dentro de la misma carpeta donde el script Python está presente.</a:t>
            </a:r>
            <a:endParaRPr sz="1200">
              <a:solidFill>
                <a:srgbClr val="314899"/>
              </a:solidFill>
              <a:latin typeface="Hind Siliguri Light"/>
              <a:ea typeface="Hind Siliguri Light"/>
              <a:cs typeface="Hind Siliguri Light"/>
              <a:sym typeface="Hind Siliguri Light"/>
            </a:endParaRPr>
          </a:p>
        </p:txBody>
      </p:sp>
      <p:sp>
        <p:nvSpPr>
          <p:cNvPr id="308" name="Google Shape;308;p42"/>
          <p:cNvSpPr txBox="1"/>
          <p:nvPr/>
        </p:nvSpPr>
        <p:spPr>
          <a:xfrm>
            <a:off x="463500" y="3308925"/>
            <a:ext cx="3253500" cy="10878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&lt;!doctype html&gt;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&lt;html&gt;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&lt;body&gt;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&lt;h1&gt;Hola {{nombre}}!&lt;/h1&gt;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&lt;/body&gt;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&lt;/html&gt;</a:t>
            </a:r>
            <a:endParaRPr sz="800">
              <a:latin typeface="Consolas"/>
              <a:ea typeface="Consolas"/>
              <a:cs typeface="Consolas"/>
              <a:sym typeface="Consolas"/>
            </a:endParaRPr>
          </a:p>
        </p:txBody>
      </p:sp>
      <p:sp>
        <p:nvSpPr>
          <p:cNvPr id="309" name="Google Shape;309;p42"/>
          <p:cNvSpPr txBox="1"/>
          <p:nvPr/>
        </p:nvSpPr>
        <p:spPr>
          <a:xfrm>
            <a:off x="463500" y="2910882"/>
            <a:ext cx="8159400" cy="427200"/>
          </a:xfrm>
          <a:prstGeom prst="rect">
            <a:avLst/>
          </a:prstGeom>
          <a:noFill/>
          <a:ln>
            <a:noFill/>
          </a:ln>
        </p:spPr>
        <p:txBody>
          <a:bodyPr anchorCtr="0" anchor="ctr" bIns="17150" lIns="34275" spcFirstLastPara="1" rIns="34275" wrap="square" tIns="17150">
            <a:noAutofit/>
          </a:bodyPr>
          <a:lstStyle/>
          <a:p>
            <a:pPr indent="0" lvl="0" marL="0" rtl="0" algn="l">
              <a:spcBef>
                <a:spcPts val="0"/>
              </a:spcBef>
              <a:spcAft>
                <a:spcPts val="0"/>
              </a:spcAft>
              <a:buClr>
                <a:schemeClr val="dk1"/>
              </a:buClr>
              <a:buSzPts val="3000"/>
              <a:buFont typeface="Helvetica Neue"/>
              <a:buNone/>
            </a:pPr>
            <a:r>
              <a:rPr b="1" lang="es" sz="1000">
                <a:solidFill>
                  <a:schemeClr val="dk1"/>
                </a:solidFill>
                <a:latin typeface="Helvetica Neue"/>
                <a:ea typeface="Helvetica Neue"/>
                <a:cs typeface="Helvetica Neue"/>
                <a:sym typeface="Helvetica Neue"/>
              </a:rPr>
              <a:t>hola.html</a:t>
            </a:r>
            <a:endParaRPr sz="1000">
              <a:solidFill>
                <a:srgbClr val="314899"/>
              </a:solidFill>
              <a:latin typeface="Hind Siliguri Light"/>
              <a:ea typeface="Hind Siliguri Light"/>
              <a:cs typeface="Hind Siliguri Light"/>
              <a:sym typeface="Hind Siliguri Light"/>
            </a:endParaRPr>
          </a:p>
        </p:txBody>
      </p:sp>
      <p:pic>
        <p:nvPicPr>
          <p:cNvPr descr="Interfaz de usuario gráfica, Texto, Aplicación, Correo electrónico&#10;&#10;Descripción generada automáticamente" id="310" name="Google Shape;310;p42"/>
          <p:cNvPicPr preferRelativeResize="0"/>
          <p:nvPr/>
        </p:nvPicPr>
        <p:blipFill rotWithShape="1">
          <a:blip r:embed="rId6">
            <a:alphaModFix/>
          </a:blip>
          <a:srcRect b="48076" l="26544" r="60182" t="37821"/>
          <a:stretch/>
        </p:blipFill>
        <p:spPr>
          <a:xfrm>
            <a:off x="463501" y="1694376"/>
            <a:ext cx="1691323" cy="1017074"/>
          </a:xfrm>
          <a:prstGeom prst="rect">
            <a:avLst/>
          </a:prstGeom>
          <a:solidFill>
            <a:srgbClr val="FFFFFF"/>
          </a:solidFill>
          <a:ln cap="flat" cmpd="sng" w="25400">
            <a:solidFill>
              <a:srgbClr val="00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16" name="Google Shape;316;p4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17" name="Google Shape;317;p4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18" name="Google Shape;318;p4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19" name="Google Shape;319;p4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20" name="Google Shape;320;p4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21" name="Google Shape;321;p4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Templates</a:t>
            </a:r>
            <a:endParaRPr sz="2400">
              <a:latin typeface="Hind Siliguri Medium"/>
              <a:ea typeface="Hind Siliguri Medium"/>
              <a:cs typeface="Hind Siliguri Medium"/>
              <a:sym typeface="Hind Siliguri Medium"/>
            </a:endParaRPr>
          </a:p>
        </p:txBody>
      </p:sp>
      <p:sp>
        <p:nvSpPr>
          <p:cNvPr id="322" name="Google Shape;322;p43"/>
          <p:cNvSpPr txBox="1"/>
          <p:nvPr/>
        </p:nvSpPr>
        <p:spPr>
          <a:xfrm>
            <a:off x="463500" y="1187232"/>
            <a:ext cx="8159400" cy="4272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Ahora veremos un ejemplo de cómo utilizar un bucle for dentro de un template renderizado desde Flask, pasándole como parámetro un array con datos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Tomamos como ejemplo el siguiente código Python y el siguiente HTML:</a:t>
            </a:r>
            <a:endParaRPr sz="1200">
              <a:solidFill>
                <a:srgbClr val="314899"/>
              </a:solidFill>
              <a:latin typeface="Hind Siliguri Light"/>
              <a:ea typeface="Hind Siliguri Light"/>
              <a:cs typeface="Hind Siliguri Light"/>
              <a:sym typeface="Hind Siliguri Light"/>
            </a:endParaRPr>
          </a:p>
        </p:txBody>
      </p:sp>
      <p:sp>
        <p:nvSpPr>
          <p:cNvPr id="323" name="Google Shape;323;p43"/>
          <p:cNvSpPr txBox="1"/>
          <p:nvPr/>
        </p:nvSpPr>
        <p:spPr>
          <a:xfrm>
            <a:off x="5200950" y="1998963"/>
            <a:ext cx="3253500" cy="25653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&lt;html&gt;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&lt;head&gt;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&lt;title&gt;Index&lt;/title&gt;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&lt;/head&gt;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&lt;body&gt;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&lt;table&gt;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&lt;thead&gt;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&lt;th&gt;Nombre&lt;/th&gt;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&lt;/thead&gt;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&lt;tbody&gt;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 for fruta in frutas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&lt;tr&gt;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&lt;td&gt;{{ fruta }}&lt;/td&gt;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&lt;/tr&gt;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 endfor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&lt;/tbody&gt;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&lt;/table&gt;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&lt;/body&gt;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&lt;/html&gt;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p:txBody>
      </p:sp>
      <p:sp>
        <p:nvSpPr>
          <p:cNvPr id="324" name="Google Shape;324;p43"/>
          <p:cNvSpPr txBox="1"/>
          <p:nvPr/>
        </p:nvSpPr>
        <p:spPr>
          <a:xfrm>
            <a:off x="791200" y="2177063"/>
            <a:ext cx="3253500" cy="12108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from flask import Flask, render_template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 = Flask(__name__)</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@app.route('/')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def index():</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frutas = ["Banana", "Pera", "Manzana", "Plátano", "Cereza"]</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render_template("index.html", frutas = frutas)</a:t>
            </a:r>
            <a:endParaRPr sz="800">
              <a:latin typeface="Consolas"/>
              <a:ea typeface="Consolas"/>
              <a:cs typeface="Consolas"/>
              <a:sym typeface="Consolas"/>
            </a:endParaRPr>
          </a:p>
        </p:txBody>
      </p:sp>
      <p:sp>
        <p:nvSpPr>
          <p:cNvPr id="325" name="Google Shape;325;p43"/>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https://youtu.be/uhwrDZsUjkw </a:t>
            </a:r>
            <a:endParaRPr sz="100">
              <a:solidFill>
                <a:srgbClr val="00B2A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4"/>
          <p:cNvPicPr preferRelativeResize="0"/>
          <p:nvPr/>
        </p:nvPicPr>
        <p:blipFill rotWithShape="1">
          <a:blip r:embed="rId3">
            <a:alphaModFix/>
          </a:blip>
          <a:srcRect b="10265" l="0" r="0" t="0"/>
          <a:stretch/>
        </p:blipFill>
        <p:spPr>
          <a:xfrm>
            <a:off x="0" y="0"/>
            <a:ext cx="9144000" cy="5143499"/>
          </a:xfrm>
          <a:prstGeom prst="rect">
            <a:avLst/>
          </a:prstGeom>
          <a:noFill/>
          <a:ln>
            <a:noFill/>
          </a:ln>
        </p:spPr>
      </p:pic>
      <p:sp>
        <p:nvSpPr>
          <p:cNvPr id="331" name="Google Shape;331;p44"/>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Static files</a:t>
            </a:r>
            <a:endParaRPr sz="3000">
              <a:solidFill>
                <a:srgbClr val="EFF1BF"/>
              </a:solidFill>
              <a:latin typeface="Montserrat ExtraBold"/>
              <a:ea typeface="Montserrat ExtraBold"/>
              <a:cs typeface="Montserrat ExtraBold"/>
              <a:sym typeface="Montserrat ExtraBold"/>
            </a:endParaRPr>
          </a:p>
        </p:txBody>
      </p:sp>
      <p:cxnSp>
        <p:nvCxnSpPr>
          <p:cNvPr id="332" name="Google Shape;332;p44"/>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333" name="Google Shape;333;p44"/>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334" name="Google Shape;334;p44"/>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335" name="Google Shape;335;p44"/>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6</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41" name="Google Shape;341;p4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42" name="Google Shape;342;p4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43" name="Google Shape;343;p4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44" name="Google Shape;344;p4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45" name="Google Shape;345;p4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46" name="Google Shape;346;p4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Static files</a:t>
            </a:r>
            <a:endParaRPr sz="2400">
              <a:latin typeface="Hind Siliguri Medium"/>
              <a:ea typeface="Hind Siliguri Medium"/>
              <a:cs typeface="Hind Siliguri Medium"/>
              <a:sym typeface="Hind Siliguri Medium"/>
            </a:endParaRPr>
          </a:p>
        </p:txBody>
      </p:sp>
      <p:sp>
        <p:nvSpPr>
          <p:cNvPr id="347" name="Google Shape;347;p45"/>
          <p:cNvSpPr txBox="1"/>
          <p:nvPr/>
        </p:nvSpPr>
        <p:spPr>
          <a:xfrm>
            <a:off x="463500" y="1187213"/>
            <a:ext cx="8159400" cy="11424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Una aplicación web siempre requiere de ficheros estáticos como pueden ser hojas de estilo CSS y JavaScript. Normalmente el servidor web está configurado para servirlos, pero durante el desarrollo, estos archivos se sirven desde una carpeta llamada static. Siguiendo el mismo árbol que en diapositivas anteriores con los templates, esta carpeta deberá está situada donde el script Python.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Un endpoint especial llamado ‘static’ es el que usará Flask para generar distintas URL que servirán estos ficheros a los usuarios.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En el siguiente ejemplo, una función Javascript definida en el fichero hola.js será llamada al hacer click en un botón dentro de index.html, el cual se renderiza en la URL ‘/’ de nuestra aplicación Flask</a:t>
            </a:r>
            <a:endParaRPr sz="1200">
              <a:solidFill>
                <a:srgbClr val="314899"/>
              </a:solidFill>
              <a:latin typeface="Hind Siliguri Light"/>
              <a:ea typeface="Hind Siliguri Light"/>
              <a:cs typeface="Hind Siliguri Light"/>
              <a:sym typeface="Hind Siliguri Light"/>
            </a:endParaRPr>
          </a:p>
        </p:txBody>
      </p:sp>
      <p:sp>
        <p:nvSpPr>
          <p:cNvPr id="348" name="Google Shape;348;p45"/>
          <p:cNvSpPr txBox="1"/>
          <p:nvPr/>
        </p:nvSpPr>
        <p:spPr>
          <a:xfrm>
            <a:off x="5200950" y="2633763"/>
            <a:ext cx="32535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&lt;html&gt;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&lt;head&gt;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&lt;script type = "text/javascript"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src = "{{url_for('static', filename = hola.js')}}" &gt;&lt;/script&gt;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&lt;/head&gt;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&lt;body&gt;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&lt;input type="button" onclick="decirHola()" value="Decir Hola" /&gt;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&lt;/body&gt;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&lt;/html&gt;</a:t>
            </a:r>
            <a:endParaRPr sz="800">
              <a:latin typeface="Consolas"/>
              <a:ea typeface="Consolas"/>
              <a:cs typeface="Consolas"/>
              <a:sym typeface="Consolas"/>
            </a:endParaRPr>
          </a:p>
        </p:txBody>
      </p:sp>
      <p:sp>
        <p:nvSpPr>
          <p:cNvPr id="349" name="Google Shape;349;p45"/>
          <p:cNvSpPr txBox="1"/>
          <p:nvPr/>
        </p:nvSpPr>
        <p:spPr>
          <a:xfrm>
            <a:off x="791200" y="3501788"/>
            <a:ext cx="3253500" cy="12108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from flask import Flask, render_template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 = Flask(__name__)</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@app.route("/")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def index():</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render_template("index.html")</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if __name__ == '__main__':</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app.run(debug = True)</a:t>
            </a:r>
            <a:endParaRPr sz="800">
              <a:latin typeface="Consolas"/>
              <a:ea typeface="Consolas"/>
              <a:cs typeface="Consolas"/>
              <a:sym typeface="Consolas"/>
            </a:endParaRPr>
          </a:p>
        </p:txBody>
      </p:sp>
      <p:sp>
        <p:nvSpPr>
          <p:cNvPr id="350" name="Google Shape;350;p45"/>
          <p:cNvSpPr txBox="1"/>
          <p:nvPr/>
        </p:nvSpPr>
        <p:spPr>
          <a:xfrm>
            <a:off x="5200950" y="4405263"/>
            <a:ext cx="3253500" cy="471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function decirHola()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alert("Hola Mundo")</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t>
            </a:r>
            <a:endParaRPr sz="800">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27" name="Google Shape;127;p2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28" name="Google Shape;128;p2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29" name="Google Shape;129;p2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30" name="Google Shape;130;p2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31" name="Google Shape;131;p2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32" name="Google Shape;132;p2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sp>
        <p:nvSpPr>
          <p:cNvPr id="133" name="Google Shape;133;p28"/>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https://youtu.be/9jah5MnRXU0 </a:t>
            </a:r>
            <a:endParaRPr sz="100">
              <a:solidFill>
                <a:srgbClr val="00B2AD"/>
              </a:solidFill>
            </a:endParaRPr>
          </a:p>
        </p:txBody>
      </p:sp>
      <p:sp>
        <p:nvSpPr>
          <p:cNvPr id="134" name="Google Shape;134;p28"/>
          <p:cNvSpPr txBox="1"/>
          <p:nvPr/>
        </p:nvSpPr>
        <p:spPr>
          <a:xfrm>
            <a:off x="463500" y="973425"/>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Flask es un framework para la creación de aplicaciones web escrito en Python. Está basado en la librería WSGI Werkzeug y el motor de plantillas Jinja2.</a:t>
            </a:r>
            <a:endParaRPr sz="1200">
              <a:solidFill>
                <a:srgbClr val="314899"/>
              </a:solidFill>
              <a:latin typeface="Hind Siliguri Light"/>
              <a:ea typeface="Hind Siliguri Light"/>
              <a:cs typeface="Hind Siliguri Light"/>
              <a:sym typeface="Hind Siliguri Light"/>
            </a:endParaRPr>
          </a:p>
        </p:txBody>
      </p:sp>
      <p:pic>
        <p:nvPicPr>
          <p:cNvPr id="135" name="Google Shape;135;p28"/>
          <p:cNvPicPr preferRelativeResize="0"/>
          <p:nvPr/>
        </p:nvPicPr>
        <p:blipFill rotWithShape="1">
          <a:blip r:embed="rId6">
            <a:alphaModFix/>
          </a:blip>
          <a:srcRect b="0" l="0" r="0" t="0"/>
          <a:stretch/>
        </p:blipFill>
        <p:spPr>
          <a:xfrm>
            <a:off x="2509525" y="2644127"/>
            <a:ext cx="3359925" cy="1326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6"/>
          <p:cNvPicPr preferRelativeResize="0"/>
          <p:nvPr/>
        </p:nvPicPr>
        <p:blipFill rotWithShape="1">
          <a:blip r:embed="rId3">
            <a:alphaModFix/>
          </a:blip>
          <a:srcRect b="10265" l="0" r="0" t="0"/>
          <a:stretch/>
        </p:blipFill>
        <p:spPr>
          <a:xfrm flipH="1">
            <a:off x="0" y="0"/>
            <a:ext cx="9144000" cy="5143499"/>
          </a:xfrm>
          <a:prstGeom prst="rect">
            <a:avLst/>
          </a:prstGeom>
          <a:noFill/>
          <a:ln>
            <a:noFill/>
          </a:ln>
        </p:spPr>
      </p:pic>
      <p:sp>
        <p:nvSpPr>
          <p:cNvPr id="356" name="Google Shape;356;p46"/>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Objeto Request</a:t>
            </a:r>
            <a:endParaRPr sz="3000">
              <a:solidFill>
                <a:srgbClr val="EFF1BF"/>
              </a:solidFill>
              <a:latin typeface="Montserrat ExtraBold"/>
              <a:ea typeface="Montserrat ExtraBold"/>
              <a:cs typeface="Montserrat ExtraBold"/>
              <a:sym typeface="Montserrat ExtraBold"/>
            </a:endParaRPr>
          </a:p>
        </p:txBody>
      </p:sp>
      <p:cxnSp>
        <p:nvCxnSpPr>
          <p:cNvPr id="357" name="Google Shape;357;p46"/>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358" name="Google Shape;358;p46"/>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359" name="Google Shape;359;p46"/>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360" name="Google Shape;360;p46"/>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7</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66" name="Google Shape;366;p4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67" name="Google Shape;367;p4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68" name="Google Shape;368;p4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69" name="Google Shape;369;p4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70" name="Google Shape;370;p4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71" name="Google Shape;371;p4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Objeto Request</a:t>
            </a:r>
            <a:endParaRPr sz="2400">
              <a:latin typeface="Hind Siliguri Medium"/>
              <a:ea typeface="Hind Siliguri Medium"/>
              <a:cs typeface="Hind Siliguri Medium"/>
              <a:sym typeface="Hind Siliguri Medium"/>
            </a:endParaRPr>
          </a:p>
        </p:txBody>
      </p:sp>
      <p:sp>
        <p:nvSpPr>
          <p:cNvPr id="372" name="Google Shape;372;p47"/>
          <p:cNvSpPr txBox="1"/>
          <p:nvPr/>
        </p:nvSpPr>
        <p:spPr>
          <a:xfrm>
            <a:off x="463500" y="902450"/>
            <a:ext cx="8159400" cy="35730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Como hemos visto en un ejemplo anterior, los datos que  el cliente (navegador) envía al servidor se almacenan en un objeto global llamado request. Para procesar los datos de la petición, es importante que el objeto Request esté importado desde el módulo Flask.</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Los atributos más importantes de este objeto se explican brevemente a continuación: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Form: se trata de un diccionario que contiene pares de clave: valor, los cuales pertenecen a los parámetros de los formularios y sus valores.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Args: desde este atributo se accede a los parámetros enviados por GET a través de la URL, después del símbolo de interrogación (por ejemplo: </a:t>
            </a:r>
            <a:r>
              <a:rPr i="1" lang="es" sz="1200">
                <a:solidFill>
                  <a:srgbClr val="314899"/>
                </a:solidFill>
                <a:latin typeface="Hind Siliguri Light"/>
                <a:ea typeface="Hind Siliguri Light"/>
                <a:cs typeface="Hind Siliguri Light"/>
                <a:sym typeface="Hind Siliguri Light"/>
              </a:rPr>
              <a:t>localhost:5000/?nombre=Pedro&amp;edad=23</a:t>
            </a:r>
            <a:r>
              <a:rPr lang="es" sz="1200">
                <a:solidFill>
                  <a:srgbClr val="314899"/>
                </a:solidFill>
                <a:latin typeface="Hind Siliguri Light"/>
                <a:ea typeface="Hind Siliguri Light"/>
                <a:cs typeface="Hind Siliguri Light"/>
                <a:sym typeface="Hind Siliguri Light"/>
              </a:rPr>
              <a:t>).</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Cookies: diccionario que contiene los nombres y valores de las cookies almacenadas.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Files: contendrá los ficheros subidos a través del formulario.</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Method: método utilizado para enviar la petición al servidor (GET, POST y PUT mayormente)</a:t>
            </a:r>
            <a:endParaRPr sz="1200">
              <a:solidFill>
                <a:srgbClr val="314899"/>
              </a:solidFill>
              <a:latin typeface="Hind Siliguri Light"/>
              <a:ea typeface="Hind Siliguri Light"/>
              <a:cs typeface="Hind Siliguri Light"/>
              <a:sym typeface="Hind Siliguri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8"/>
          <p:cNvPicPr preferRelativeResize="0"/>
          <p:nvPr/>
        </p:nvPicPr>
        <p:blipFill rotWithShape="1">
          <a:blip r:embed="rId3">
            <a:alphaModFix/>
          </a:blip>
          <a:srcRect b="2638" l="0" r="0" t="7627"/>
          <a:stretch/>
        </p:blipFill>
        <p:spPr>
          <a:xfrm>
            <a:off x="0" y="0"/>
            <a:ext cx="9144000" cy="5143499"/>
          </a:xfrm>
          <a:prstGeom prst="rect">
            <a:avLst/>
          </a:prstGeom>
          <a:noFill/>
          <a:ln>
            <a:noFill/>
          </a:ln>
        </p:spPr>
      </p:pic>
      <p:sp>
        <p:nvSpPr>
          <p:cNvPr id="378" name="Google Shape;378;p4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Sesiones</a:t>
            </a:r>
            <a:endParaRPr sz="3000">
              <a:solidFill>
                <a:srgbClr val="EFF1BF"/>
              </a:solidFill>
              <a:latin typeface="Montserrat ExtraBold"/>
              <a:ea typeface="Montserrat ExtraBold"/>
              <a:cs typeface="Montserrat ExtraBold"/>
              <a:sym typeface="Montserrat ExtraBold"/>
            </a:endParaRPr>
          </a:p>
        </p:txBody>
      </p:sp>
      <p:cxnSp>
        <p:nvCxnSpPr>
          <p:cNvPr id="379" name="Google Shape;379;p48"/>
          <p:cNvCxnSpPr/>
          <p:nvPr/>
        </p:nvCxnSpPr>
        <p:spPr>
          <a:xfrm>
            <a:off x="422625" y="2814550"/>
            <a:ext cx="4977300" cy="0"/>
          </a:xfrm>
          <a:prstGeom prst="straightConnector1">
            <a:avLst/>
          </a:prstGeom>
          <a:noFill/>
          <a:ln cap="flat" cmpd="sng" w="9525">
            <a:solidFill>
              <a:srgbClr val="00B2AD"/>
            </a:solidFill>
            <a:prstDash val="solid"/>
            <a:round/>
            <a:headEnd len="med" w="med" type="none"/>
            <a:tailEnd len="med" w="med" type="none"/>
          </a:ln>
        </p:spPr>
      </p:cxnSp>
      <p:pic>
        <p:nvPicPr>
          <p:cNvPr id="380" name="Google Shape;380;p4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381" name="Google Shape;381;p4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382" name="Google Shape;382;p4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8</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88" name="Google Shape;388;p4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89" name="Google Shape;389;p4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90" name="Google Shape;390;p4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91" name="Google Shape;391;p4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92" name="Google Shape;392;p4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93" name="Google Shape;393;p4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Static files</a:t>
            </a:r>
            <a:endParaRPr sz="2400">
              <a:latin typeface="Hind Siliguri Medium"/>
              <a:ea typeface="Hind Siliguri Medium"/>
              <a:cs typeface="Hind Siliguri Medium"/>
              <a:sym typeface="Hind Siliguri Medium"/>
            </a:endParaRPr>
          </a:p>
        </p:txBody>
      </p:sp>
      <p:sp>
        <p:nvSpPr>
          <p:cNvPr id="394" name="Google Shape;394;p49"/>
          <p:cNvSpPr txBox="1"/>
          <p:nvPr/>
        </p:nvSpPr>
        <p:spPr>
          <a:xfrm>
            <a:off x="463500" y="959238"/>
            <a:ext cx="8159400" cy="11424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Al igual que las cookies, los datos de sesión se almacenan en el cliente. Los datos que se deseen mantener durante la sesión entre cliente-servidor, es almacenada en el navegador del usuario.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A cada sesión con un cliente se le asigna un ID único. Los datos de la sesión se almacenan por encima de las cookies y el servidor las encripta. Para que esto funcione, la aplicación Flask debe tener definida una SECRE_KET. El objeto "session" es un diccionario que contiene pares clave-valor. No debemos olvidar importar el módulo "session" desde Flask</a:t>
            </a:r>
            <a:endParaRPr sz="1200">
              <a:solidFill>
                <a:srgbClr val="314899"/>
              </a:solidFill>
              <a:latin typeface="Hind Siliguri Light"/>
              <a:ea typeface="Hind Siliguri Light"/>
              <a:cs typeface="Hind Siliguri Light"/>
              <a:sym typeface="Hind Siliguri Light"/>
            </a:endParaRPr>
          </a:p>
        </p:txBody>
      </p:sp>
      <p:sp>
        <p:nvSpPr>
          <p:cNvPr id="395" name="Google Shape;395;p49"/>
          <p:cNvSpPr txBox="1"/>
          <p:nvPr/>
        </p:nvSpPr>
        <p:spPr>
          <a:xfrm>
            <a:off x="463500" y="3896763"/>
            <a:ext cx="3253500" cy="9645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@app.route('/')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def index():</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if "nombre_usuario" in session:</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"Has entrado como " + session["nombre_usuario"]</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else: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"Has entrado como usuario invitado"</a:t>
            </a:r>
            <a:endParaRPr sz="800">
              <a:latin typeface="Consolas"/>
              <a:ea typeface="Consolas"/>
              <a:cs typeface="Consolas"/>
              <a:sym typeface="Consolas"/>
            </a:endParaRPr>
          </a:p>
        </p:txBody>
      </p:sp>
      <p:sp>
        <p:nvSpPr>
          <p:cNvPr id="396" name="Google Shape;396;p49"/>
          <p:cNvSpPr txBox="1"/>
          <p:nvPr/>
        </p:nvSpPr>
        <p:spPr>
          <a:xfrm>
            <a:off x="463500" y="2049196"/>
            <a:ext cx="8159400" cy="7089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Por ejemplo, si deseamos crear una variable de sesión llamada "nombre_usuario", deberíamos usar:</a:t>
            </a:r>
            <a:endParaRPr sz="1200">
              <a:solidFill>
                <a:srgbClr val="314899"/>
              </a:solidFill>
              <a:latin typeface="Hind Siliguri Light"/>
              <a:ea typeface="Hind Siliguri Light"/>
              <a:cs typeface="Hind Siliguri Light"/>
              <a:sym typeface="Hind Siliguri Light"/>
            </a:endParaRPr>
          </a:p>
        </p:txBody>
      </p:sp>
      <p:sp>
        <p:nvSpPr>
          <p:cNvPr id="397" name="Google Shape;397;p49"/>
          <p:cNvSpPr txBox="1"/>
          <p:nvPr/>
        </p:nvSpPr>
        <p:spPr>
          <a:xfrm>
            <a:off x="463500" y="2599438"/>
            <a:ext cx="3253500" cy="225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session["nombre_usuario"] = "admin"</a:t>
            </a:r>
            <a:endParaRPr sz="800">
              <a:latin typeface="Consolas"/>
              <a:ea typeface="Consolas"/>
              <a:cs typeface="Consolas"/>
              <a:sym typeface="Consolas"/>
            </a:endParaRPr>
          </a:p>
        </p:txBody>
      </p:sp>
      <p:sp>
        <p:nvSpPr>
          <p:cNvPr id="398" name="Google Shape;398;p49"/>
          <p:cNvSpPr txBox="1"/>
          <p:nvPr/>
        </p:nvSpPr>
        <p:spPr>
          <a:xfrm>
            <a:off x="463500" y="2765224"/>
            <a:ext cx="8159400" cy="508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Para liberar una variable de sesión, utilizaremos el método pop():</a:t>
            </a:r>
            <a:endParaRPr sz="1200">
              <a:solidFill>
                <a:srgbClr val="314899"/>
              </a:solidFill>
              <a:latin typeface="Hind Siliguri Light"/>
              <a:ea typeface="Hind Siliguri Light"/>
              <a:cs typeface="Hind Siliguri Light"/>
              <a:sym typeface="Hind Siliguri Light"/>
            </a:endParaRPr>
          </a:p>
        </p:txBody>
      </p:sp>
      <p:sp>
        <p:nvSpPr>
          <p:cNvPr id="399" name="Google Shape;399;p49"/>
          <p:cNvSpPr txBox="1"/>
          <p:nvPr/>
        </p:nvSpPr>
        <p:spPr>
          <a:xfrm>
            <a:off x="463500" y="3218038"/>
            <a:ext cx="3253500" cy="225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session.pop("nombre_usuario", None)</a:t>
            </a:r>
            <a:endParaRPr sz="800">
              <a:latin typeface="Consolas"/>
              <a:ea typeface="Consolas"/>
              <a:cs typeface="Consolas"/>
              <a:sym typeface="Consolas"/>
            </a:endParaRPr>
          </a:p>
        </p:txBody>
      </p:sp>
      <p:sp>
        <p:nvSpPr>
          <p:cNvPr id="400" name="Google Shape;400;p49"/>
          <p:cNvSpPr txBox="1"/>
          <p:nvPr/>
        </p:nvSpPr>
        <p:spPr>
          <a:xfrm>
            <a:off x="463500" y="3394274"/>
            <a:ext cx="8159400" cy="508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Ejemplo simple de utilización (completar creando un formulario para setear la variable):</a:t>
            </a:r>
            <a:endParaRPr sz="1200">
              <a:solidFill>
                <a:srgbClr val="314899"/>
              </a:solidFill>
              <a:latin typeface="Hind Siliguri Light"/>
              <a:ea typeface="Hind Siliguri Light"/>
              <a:cs typeface="Hind Siliguri Light"/>
              <a:sym typeface="Hind Siliguri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0"/>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406" name="Google Shape;406;p50"/>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EFF1BF"/>
                </a:solidFill>
                <a:latin typeface="Montserrat ExtraBold"/>
                <a:ea typeface="Montserrat ExtraBold"/>
                <a:cs typeface="Montserrat ExtraBold"/>
                <a:sym typeface="Montserrat ExtraBold"/>
              </a:rPr>
              <a:t>SQLALCHEMY</a:t>
            </a:r>
            <a:endParaRPr sz="3000">
              <a:solidFill>
                <a:srgbClr val="EFF1BF"/>
              </a:solidFill>
              <a:latin typeface="Montserrat ExtraBold"/>
              <a:ea typeface="Montserrat ExtraBold"/>
              <a:cs typeface="Montserrat ExtraBold"/>
              <a:sym typeface="Montserrat ExtraBold"/>
            </a:endParaRPr>
          </a:p>
        </p:txBody>
      </p:sp>
      <p:cxnSp>
        <p:nvCxnSpPr>
          <p:cNvPr id="407" name="Google Shape;407;p50"/>
          <p:cNvCxnSpPr/>
          <p:nvPr/>
        </p:nvCxnSpPr>
        <p:spPr>
          <a:xfrm>
            <a:off x="2755650"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408" name="Google Shape;408;p50"/>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409" name="Google Shape;409;p50"/>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15" name="Google Shape;415;p5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16" name="Google Shape;416;p5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17" name="Google Shape;417;p5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18" name="Google Shape;418;p5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19" name="Google Shape;419;p5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20" name="Google Shape;420;p5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SQLALCHEMY</a:t>
            </a:r>
            <a:endParaRPr sz="2400">
              <a:latin typeface="Hind Siliguri Medium"/>
              <a:ea typeface="Hind Siliguri Medium"/>
              <a:cs typeface="Hind Siliguri Medium"/>
              <a:sym typeface="Hind Siliguri Medium"/>
            </a:endParaRPr>
          </a:p>
        </p:txBody>
      </p:sp>
      <p:sp>
        <p:nvSpPr>
          <p:cNvPr id="421" name="Google Shape;421;p51"/>
          <p:cNvSpPr txBox="1"/>
          <p:nvPr/>
        </p:nvSpPr>
        <p:spPr>
          <a:xfrm>
            <a:off x="463500" y="1181224"/>
            <a:ext cx="8159400" cy="1553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Es un conjunto de herramientas SQL que proporciona acceso a bases de datos relacionales de manera eficiente. Proporciona formas de interactuar con varios motores de bases de datos como SQLite, MySQL y PostgreSQL.</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También brinda un mapeador relacional de objetos (ORM), que le permite realizar consultas y manejar datos utilizando objetos y métodos simples de Python.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Para instalarlo deberemos usar pip:</a:t>
            </a:r>
            <a:endParaRPr sz="1200">
              <a:solidFill>
                <a:srgbClr val="314899"/>
              </a:solidFill>
              <a:latin typeface="Hind Siliguri Light"/>
              <a:ea typeface="Hind Siliguri Light"/>
              <a:cs typeface="Hind Siliguri Light"/>
              <a:sym typeface="Hind Siliguri Light"/>
            </a:endParaRPr>
          </a:p>
        </p:txBody>
      </p:sp>
      <p:sp>
        <p:nvSpPr>
          <p:cNvPr id="422" name="Google Shape;422;p51"/>
          <p:cNvSpPr txBox="1"/>
          <p:nvPr>
            <p:ph idx="1" type="body"/>
          </p:nvPr>
        </p:nvSpPr>
        <p:spPr>
          <a:xfrm>
            <a:off x="463500" y="80270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¿Qué es y cómo instalar?</a:t>
            </a:r>
            <a:endParaRPr sz="2000">
              <a:solidFill>
                <a:srgbClr val="00B2AD"/>
              </a:solidFill>
              <a:latin typeface="Hind Siliguri Medium"/>
              <a:ea typeface="Hind Siliguri Medium"/>
              <a:cs typeface="Hind Siliguri Medium"/>
              <a:sym typeface="Hind Siliguri Medium"/>
            </a:endParaRPr>
          </a:p>
        </p:txBody>
      </p:sp>
      <p:sp>
        <p:nvSpPr>
          <p:cNvPr id="423" name="Google Shape;423;p51"/>
          <p:cNvSpPr txBox="1"/>
          <p:nvPr/>
        </p:nvSpPr>
        <p:spPr>
          <a:xfrm>
            <a:off x="463503" y="3213200"/>
            <a:ext cx="3951600" cy="3798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pip install Flask Flask-SQLAlchemy</a:t>
            </a:r>
            <a:endParaRPr sz="8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Consolas"/>
              <a:buNone/>
            </a:pPr>
            <a:r>
              <a:t/>
            </a:r>
            <a:endParaRPr sz="1000">
              <a:latin typeface="Consolas"/>
              <a:ea typeface="Consolas"/>
              <a:cs typeface="Consolas"/>
              <a:sym typeface="Consolas"/>
            </a:endParaRPr>
          </a:p>
        </p:txBody>
      </p:sp>
      <p:sp>
        <p:nvSpPr>
          <p:cNvPr id="424" name="Google Shape;424;p51"/>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https://youtu.be/SfWCN-6rPi4 </a:t>
            </a:r>
            <a:endParaRPr sz="100">
              <a:solidFill>
                <a:srgbClr val="00B2A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30" name="Google Shape;430;p5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31" name="Google Shape;431;p5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32" name="Google Shape;432;p5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33" name="Google Shape;433;p5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34" name="Google Shape;434;p5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35" name="Google Shape;435;p5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SQLALCHEMY</a:t>
            </a:r>
            <a:endParaRPr sz="2400">
              <a:latin typeface="Hind Siliguri Medium"/>
              <a:ea typeface="Hind Siliguri Medium"/>
              <a:cs typeface="Hind Siliguri Medium"/>
              <a:sym typeface="Hind Siliguri Medium"/>
            </a:endParaRPr>
          </a:p>
        </p:txBody>
      </p:sp>
      <p:sp>
        <p:nvSpPr>
          <p:cNvPr id="436" name="Google Shape;436;p52"/>
          <p:cNvSpPr txBox="1"/>
          <p:nvPr/>
        </p:nvSpPr>
        <p:spPr>
          <a:xfrm>
            <a:off x="463500" y="2487820"/>
            <a:ext cx="8159400" cy="4272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Ejemplo de obtener la persona de una dirección o las direcciones de una persona:</a:t>
            </a:r>
            <a:endParaRPr sz="1200">
              <a:solidFill>
                <a:srgbClr val="314899"/>
              </a:solidFill>
              <a:latin typeface="Hind Siliguri Light"/>
              <a:ea typeface="Hind Siliguri Light"/>
              <a:cs typeface="Hind Siliguri Light"/>
              <a:sym typeface="Hind Siliguri Light"/>
            </a:endParaRPr>
          </a:p>
        </p:txBody>
      </p:sp>
      <p:sp>
        <p:nvSpPr>
          <p:cNvPr id="437" name="Google Shape;437;p52"/>
          <p:cNvSpPr txBox="1"/>
          <p:nvPr>
            <p:ph idx="1" type="body"/>
          </p:nvPr>
        </p:nvSpPr>
        <p:spPr>
          <a:xfrm>
            <a:off x="463500" y="80270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Creando relaciones simples entre tablas</a:t>
            </a:r>
            <a:endParaRPr sz="2000">
              <a:solidFill>
                <a:srgbClr val="00B2AD"/>
              </a:solidFill>
              <a:latin typeface="Hind Siliguri Medium"/>
              <a:ea typeface="Hind Siliguri Medium"/>
              <a:cs typeface="Hind Siliguri Medium"/>
              <a:sym typeface="Hind Siliguri Medium"/>
            </a:endParaRPr>
          </a:p>
        </p:txBody>
      </p:sp>
      <p:sp>
        <p:nvSpPr>
          <p:cNvPr id="438" name="Google Shape;438;p52"/>
          <p:cNvSpPr txBox="1"/>
          <p:nvPr/>
        </p:nvSpPr>
        <p:spPr>
          <a:xfrm>
            <a:off x="463498" y="3077175"/>
            <a:ext cx="7520700" cy="1241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mi_persona = Persona.query.filter_by(id=1).one()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print(mi_persona.direcciones)</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mi_direccion = Direccion.query.filter_by(id=1).one()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print(mi_direccion.persona)</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direcciones_persona = Direccion.query.filter_by(persona_id=1).all()</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print(direcciones_persona)</a:t>
            </a:r>
            <a:endParaRPr sz="8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Consolas"/>
              <a:buNone/>
            </a:pPr>
            <a:r>
              <a:t/>
            </a:r>
            <a:endParaRPr sz="1000">
              <a:latin typeface="Consolas"/>
              <a:ea typeface="Consolas"/>
              <a:cs typeface="Consolas"/>
              <a:sym typeface="Consolas"/>
            </a:endParaRPr>
          </a:p>
        </p:txBody>
      </p:sp>
      <p:sp>
        <p:nvSpPr>
          <p:cNvPr id="439" name="Google Shape;439;p52"/>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https://youtu.be/BP3D03CYFHA </a:t>
            </a:r>
            <a:endParaRPr sz="100">
              <a:solidFill>
                <a:srgbClr val="00B2AD"/>
              </a:solidFill>
            </a:endParaRPr>
          </a:p>
        </p:txBody>
      </p:sp>
      <p:sp>
        <p:nvSpPr>
          <p:cNvPr id="440" name="Google Shape;440;p52"/>
          <p:cNvSpPr txBox="1"/>
          <p:nvPr/>
        </p:nvSpPr>
        <p:spPr>
          <a:xfrm>
            <a:off x="463501" y="1195950"/>
            <a:ext cx="9688200" cy="1488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class Persona(db.Model):</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id = db.Column(db.Integer, primary_key=True)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nombre = db.Column(db.String(50), nullable=False)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direcciones = db.relationship('Direccion', backref='persona', lazy=True)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class Direccion(db.Model):</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id = db.Column(db.Integer, primary_key=True)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email = db.Column(db.String(120), nullable=False)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persona_id = db.Column(db.Integer, db.ForeignKey('persona.id'), nullable=False)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Consolas"/>
              <a:buNone/>
            </a:pPr>
            <a:r>
              <a:t/>
            </a:r>
            <a:endParaRPr sz="1000">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46" name="Google Shape;446;p5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47" name="Google Shape;447;p5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48" name="Google Shape;448;p5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49" name="Google Shape;449;p5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50" name="Google Shape;450;p5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51" name="Google Shape;451;p5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SQLALCHEMY</a:t>
            </a:r>
            <a:endParaRPr sz="2400">
              <a:latin typeface="Hind Siliguri Medium"/>
              <a:ea typeface="Hind Siliguri Medium"/>
              <a:cs typeface="Hind Siliguri Medium"/>
              <a:sym typeface="Hind Siliguri Medium"/>
            </a:endParaRPr>
          </a:p>
        </p:txBody>
      </p:sp>
      <p:sp>
        <p:nvSpPr>
          <p:cNvPr id="452" name="Google Shape;452;p53"/>
          <p:cNvSpPr txBox="1"/>
          <p:nvPr/>
        </p:nvSpPr>
        <p:spPr>
          <a:xfrm>
            <a:off x="463500" y="2993623"/>
            <a:ext cx="8159400" cy="16623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Información especificada:</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SQLALCHEMY_DATABASE_URI: URL usada para especificar la base de datos con la que deseamos establecer una conexión</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SQLALCHEMY_TRACK_MODIFICATIONS: habilitar o deshabilitar el seguimiento de modificaciones. Se establece en False para deshabilitar el seguimiento y usar menos memoria. Para obtener más información, consulta la página de configuración en la documentación de Flask-SQLAlchemy</a:t>
            </a:r>
            <a:endParaRPr sz="1200">
              <a:solidFill>
                <a:srgbClr val="314899"/>
              </a:solidFill>
              <a:latin typeface="Hind Siliguri Light"/>
              <a:ea typeface="Hind Siliguri Light"/>
              <a:cs typeface="Hind Siliguri Light"/>
              <a:sym typeface="Hind Siliguri Light"/>
            </a:endParaRPr>
          </a:p>
        </p:txBody>
      </p:sp>
      <p:sp>
        <p:nvSpPr>
          <p:cNvPr id="453" name="Google Shape;453;p53"/>
          <p:cNvSpPr txBox="1"/>
          <p:nvPr>
            <p:ph idx="1" type="body"/>
          </p:nvPr>
        </p:nvSpPr>
        <p:spPr>
          <a:xfrm>
            <a:off x="463500" y="80270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Conexión con la base de datos</a:t>
            </a:r>
            <a:endParaRPr sz="2000">
              <a:solidFill>
                <a:srgbClr val="00B2AD"/>
              </a:solidFill>
              <a:latin typeface="Hind Siliguri Medium"/>
              <a:ea typeface="Hind Siliguri Medium"/>
              <a:cs typeface="Hind Siliguri Medium"/>
              <a:sym typeface="Hind Siliguri Medium"/>
            </a:endParaRPr>
          </a:p>
        </p:txBody>
      </p:sp>
      <p:sp>
        <p:nvSpPr>
          <p:cNvPr id="454" name="Google Shape;454;p53"/>
          <p:cNvSpPr txBox="1"/>
          <p:nvPr/>
        </p:nvSpPr>
        <p:spPr>
          <a:xfrm>
            <a:off x="463501" y="1195950"/>
            <a:ext cx="9688200" cy="1703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from flask import Flask</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from flask_sqlalchemy import SQLAlchemy</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from sqlalchemy.sql import func</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 = Flask(__name__)</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app.config['SQLALCHEMY_DATABASE_URI'] = 'mysql://username:password@localhost/db_name'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app.config['SQLALCHEMY_TRACK_MODIFICATIONS'] = False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db = SQLAlchemy(app)</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ROUTES... (index, login, etc</a:t>
            </a:r>
            <a:r>
              <a:rPr lang="es" sz="800">
                <a:latin typeface="Consolas"/>
                <a:ea typeface="Consolas"/>
                <a:cs typeface="Consolas"/>
                <a:sym typeface="Consolas"/>
              </a:rPr>
              <a:t>)</a:t>
            </a:r>
            <a:endParaRPr sz="1000">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60" name="Google Shape;460;p5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61" name="Google Shape;461;p5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62" name="Google Shape;462;p5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63" name="Google Shape;463;p5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64" name="Google Shape;464;p5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65" name="Google Shape;465;p5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SQLALCHEMY</a:t>
            </a:r>
            <a:endParaRPr sz="2400">
              <a:latin typeface="Hind Siliguri Medium"/>
              <a:ea typeface="Hind Siliguri Medium"/>
              <a:cs typeface="Hind Siliguri Medium"/>
              <a:sym typeface="Hind Siliguri Medium"/>
            </a:endParaRPr>
          </a:p>
        </p:txBody>
      </p:sp>
      <p:sp>
        <p:nvSpPr>
          <p:cNvPr id="466" name="Google Shape;466;p54"/>
          <p:cNvSpPr txBox="1"/>
          <p:nvPr/>
        </p:nvSpPr>
        <p:spPr>
          <a:xfrm>
            <a:off x="463500" y="2866961"/>
            <a:ext cx="8159400" cy="16623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900">
                <a:solidFill>
                  <a:srgbClr val="314899"/>
                </a:solidFill>
                <a:latin typeface="Hind Siliguri Light"/>
                <a:ea typeface="Hind Siliguri Light"/>
                <a:cs typeface="Hind Siliguri Light"/>
                <a:sym typeface="Hind Siliguri Light"/>
              </a:rPr>
              <a:t>Aquí creamos el modelo Estudiante, que hereda de la clase db.Model. Esto representa la tabla estudiante dentro de la base de datos.</a:t>
            </a:r>
            <a:endParaRPr sz="9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9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900">
                <a:solidFill>
                  <a:srgbClr val="314899"/>
                </a:solidFill>
                <a:latin typeface="Hind Siliguri Light"/>
                <a:ea typeface="Hind Siliguri Light"/>
                <a:cs typeface="Hind Siliguri Light"/>
                <a:sym typeface="Hind Siliguri Light"/>
              </a:rPr>
              <a:t>Cuando definimos las columnas, el primer argumento representa el tipo, y el resto la configuración adicional de la misma:</a:t>
            </a:r>
            <a:endParaRPr sz="9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900">
              <a:solidFill>
                <a:srgbClr val="314899"/>
              </a:solidFill>
              <a:latin typeface="Hind Siliguri Light"/>
              <a:ea typeface="Hind Siliguri Light"/>
              <a:cs typeface="Hind Siliguri Light"/>
              <a:sym typeface="Hind Siliguri Light"/>
            </a:endParaRPr>
          </a:p>
          <a:p>
            <a:pPr indent="-285750" lvl="0" marL="457200" marR="0" rtl="0" algn="just">
              <a:lnSpc>
                <a:spcPct val="100000"/>
              </a:lnSpc>
              <a:spcBef>
                <a:spcPts val="200"/>
              </a:spcBef>
              <a:spcAft>
                <a:spcPts val="0"/>
              </a:spcAft>
              <a:buClr>
                <a:srgbClr val="314899"/>
              </a:buClr>
              <a:buSzPts val="900"/>
              <a:buFont typeface="Hind Siliguri Light"/>
              <a:buChar char="●"/>
            </a:pPr>
            <a:r>
              <a:rPr lang="es" sz="900">
                <a:solidFill>
                  <a:srgbClr val="314899"/>
                </a:solidFill>
                <a:latin typeface="Hind Siliguri Light"/>
                <a:ea typeface="Hind Siliguri Light"/>
                <a:cs typeface="Hind Siliguri Light"/>
                <a:sym typeface="Hind Siliguri Light"/>
              </a:rPr>
              <a:t>id: lo definimos como un entero usando db.Integer. primary_key=True define que esta columna es la primary key, la cual asignará automáticamente un valor único cada vez que generemos un nuevo registro.</a:t>
            </a:r>
            <a:endParaRPr sz="900">
              <a:solidFill>
                <a:srgbClr val="314899"/>
              </a:solidFill>
              <a:latin typeface="Hind Siliguri Light"/>
              <a:ea typeface="Hind Siliguri Light"/>
              <a:cs typeface="Hind Siliguri Light"/>
              <a:sym typeface="Hind Siliguri Light"/>
            </a:endParaRPr>
          </a:p>
          <a:p>
            <a:pPr indent="-285750" lvl="0" marL="457200" marR="0" rtl="0" algn="just">
              <a:lnSpc>
                <a:spcPct val="100000"/>
              </a:lnSpc>
              <a:spcBef>
                <a:spcPts val="0"/>
              </a:spcBef>
              <a:spcAft>
                <a:spcPts val="0"/>
              </a:spcAft>
              <a:buClr>
                <a:srgbClr val="314899"/>
              </a:buClr>
              <a:buSzPts val="900"/>
              <a:buFont typeface="Hind Siliguri Light"/>
              <a:buChar char="●"/>
            </a:pPr>
            <a:r>
              <a:t/>
            </a:r>
            <a:endParaRPr sz="900">
              <a:solidFill>
                <a:srgbClr val="314899"/>
              </a:solidFill>
              <a:latin typeface="Hind Siliguri Light"/>
              <a:ea typeface="Hind Siliguri Light"/>
              <a:cs typeface="Hind Siliguri Light"/>
              <a:sym typeface="Hind Siliguri Light"/>
            </a:endParaRPr>
          </a:p>
          <a:p>
            <a:pPr indent="-285750" lvl="0" marL="457200" marR="0" rtl="0" algn="just">
              <a:lnSpc>
                <a:spcPct val="100000"/>
              </a:lnSpc>
              <a:spcBef>
                <a:spcPts val="0"/>
              </a:spcBef>
              <a:spcAft>
                <a:spcPts val="0"/>
              </a:spcAft>
              <a:buClr>
                <a:srgbClr val="314899"/>
              </a:buClr>
              <a:buSzPts val="900"/>
              <a:buFont typeface="Hind Siliguri Light"/>
              <a:buChar char="●"/>
            </a:pPr>
            <a:r>
              <a:rPr lang="es" sz="900">
                <a:solidFill>
                  <a:srgbClr val="314899"/>
                </a:solidFill>
                <a:latin typeface="Hind Siliguri Light"/>
                <a:ea typeface="Hind Siliguri Light"/>
                <a:cs typeface="Hind Siliguri Light"/>
                <a:sym typeface="Hind Siliguri Light"/>
              </a:rPr>
              <a:t>nombre: un string con una longitud máxima de 100 caracteres. nullable=False significa que esta columna no puede estar vacía.</a:t>
            </a:r>
            <a:endParaRPr sz="900">
              <a:solidFill>
                <a:srgbClr val="314899"/>
              </a:solidFill>
              <a:latin typeface="Hind Siliguri Light"/>
              <a:ea typeface="Hind Siliguri Light"/>
              <a:cs typeface="Hind Siliguri Light"/>
              <a:sym typeface="Hind Siliguri Light"/>
            </a:endParaRPr>
          </a:p>
          <a:p>
            <a:pPr indent="-285750" lvl="0" marL="457200" marR="0" rtl="0" algn="just">
              <a:lnSpc>
                <a:spcPct val="100000"/>
              </a:lnSpc>
              <a:spcBef>
                <a:spcPts val="0"/>
              </a:spcBef>
              <a:spcAft>
                <a:spcPts val="0"/>
              </a:spcAft>
              <a:buClr>
                <a:srgbClr val="314899"/>
              </a:buClr>
              <a:buSzPts val="900"/>
              <a:buFont typeface="Hind Siliguri Light"/>
              <a:buChar char="●"/>
            </a:pPr>
            <a:r>
              <a:t/>
            </a:r>
            <a:endParaRPr sz="900">
              <a:solidFill>
                <a:srgbClr val="314899"/>
              </a:solidFill>
              <a:latin typeface="Hind Siliguri Light"/>
              <a:ea typeface="Hind Siliguri Light"/>
              <a:cs typeface="Hind Siliguri Light"/>
              <a:sym typeface="Hind Siliguri Light"/>
            </a:endParaRPr>
          </a:p>
          <a:p>
            <a:pPr indent="-285750" lvl="0" marL="457200" marR="0" rtl="0" algn="just">
              <a:lnSpc>
                <a:spcPct val="100000"/>
              </a:lnSpc>
              <a:spcBef>
                <a:spcPts val="0"/>
              </a:spcBef>
              <a:spcAft>
                <a:spcPts val="0"/>
              </a:spcAft>
              <a:buClr>
                <a:srgbClr val="314899"/>
              </a:buClr>
              <a:buSzPts val="900"/>
              <a:buFont typeface="Hind Siliguri Light"/>
              <a:buChar char="●"/>
            </a:pPr>
            <a:r>
              <a:rPr lang="es" sz="900">
                <a:solidFill>
                  <a:srgbClr val="314899"/>
                </a:solidFill>
                <a:latin typeface="Hind Siliguri Light"/>
                <a:ea typeface="Hind Siliguri Light"/>
                <a:cs typeface="Hind Siliguri Light"/>
                <a:sym typeface="Hind Siliguri Light"/>
              </a:rPr>
              <a:t>email: un string con una longitud máxima de 80 caracteres. unique=True significa que cada email debe ser único.</a:t>
            </a:r>
            <a:endParaRPr sz="900">
              <a:solidFill>
                <a:srgbClr val="314899"/>
              </a:solidFill>
              <a:latin typeface="Hind Siliguri Light"/>
              <a:ea typeface="Hind Siliguri Light"/>
              <a:cs typeface="Hind Siliguri Light"/>
              <a:sym typeface="Hind Siliguri Light"/>
            </a:endParaRPr>
          </a:p>
          <a:p>
            <a:pPr indent="-285750" lvl="0" marL="457200" marR="0" rtl="0" algn="just">
              <a:lnSpc>
                <a:spcPct val="100000"/>
              </a:lnSpc>
              <a:spcBef>
                <a:spcPts val="0"/>
              </a:spcBef>
              <a:spcAft>
                <a:spcPts val="0"/>
              </a:spcAft>
              <a:buClr>
                <a:srgbClr val="314899"/>
              </a:buClr>
              <a:buSzPts val="900"/>
              <a:buFont typeface="Hind Siliguri Light"/>
              <a:buChar char="●"/>
            </a:pPr>
            <a:r>
              <a:t/>
            </a:r>
            <a:endParaRPr sz="900">
              <a:solidFill>
                <a:srgbClr val="314899"/>
              </a:solidFill>
              <a:latin typeface="Hind Siliguri Light"/>
              <a:ea typeface="Hind Siliguri Light"/>
              <a:cs typeface="Hind Siliguri Light"/>
              <a:sym typeface="Hind Siliguri Light"/>
            </a:endParaRPr>
          </a:p>
          <a:p>
            <a:pPr indent="-285750" lvl="0" marL="457200" marR="0" rtl="0" algn="just">
              <a:lnSpc>
                <a:spcPct val="100000"/>
              </a:lnSpc>
              <a:spcBef>
                <a:spcPts val="0"/>
              </a:spcBef>
              <a:spcAft>
                <a:spcPts val="0"/>
              </a:spcAft>
              <a:buClr>
                <a:srgbClr val="314899"/>
              </a:buClr>
              <a:buSzPts val="900"/>
              <a:buFont typeface="Hind Siliguri Light"/>
              <a:buChar char="●"/>
            </a:pPr>
            <a:r>
              <a:rPr lang="es" sz="900">
                <a:solidFill>
                  <a:srgbClr val="314899"/>
                </a:solidFill>
                <a:latin typeface="Hind Siliguri Light"/>
                <a:ea typeface="Hind Siliguri Light"/>
                <a:cs typeface="Hind Siliguri Light"/>
                <a:sym typeface="Hind Siliguri Light"/>
              </a:rPr>
              <a:t>fecha_creacion: el momento justo en el que se creó el registro. Usamos db.DateTime para definirlo como un objeto datetime de Python. timezone=True activa el soporte de zona horaria. server_default establece el valor predeterminado en la base de datos al crear la tabla, de modo que la base de datos maneje los valores predeterminados en lugar del modelo. Le pasa la función func.now() que llama a la función de SQL now(). En SQLite, se representa como CURRENT_TIMESTAMP al crear la tabla de estudiantes.</a:t>
            </a:r>
            <a:endParaRPr sz="900">
              <a:solidFill>
                <a:srgbClr val="314899"/>
              </a:solidFill>
              <a:latin typeface="Hind Siliguri Light"/>
              <a:ea typeface="Hind Siliguri Light"/>
              <a:cs typeface="Hind Siliguri Light"/>
              <a:sym typeface="Hind Siliguri Light"/>
            </a:endParaRPr>
          </a:p>
        </p:txBody>
      </p:sp>
      <p:sp>
        <p:nvSpPr>
          <p:cNvPr id="467" name="Google Shape;467;p54"/>
          <p:cNvSpPr txBox="1"/>
          <p:nvPr>
            <p:ph idx="1" type="body"/>
          </p:nvPr>
        </p:nvSpPr>
        <p:spPr>
          <a:xfrm>
            <a:off x="463500" y="80270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Creación de modelos</a:t>
            </a:r>
            <a:endParaRPr sz="2000">
              <a:solidFill>
                <a:srgbClr val="00B2AD"/>
              </a:solidFill>
              <a:latin typeface="Hind Siliguri Medium"/>
              <a:ea typeface="Hind Siliguri Medium"/>
              <a:cs typeface="Hind Siliguri Medium"/>
              <a:sym typeface="Hind Siliguri Medium"/>
            </a:endParaRPr>
          </a:p>
        </p:txBody>
      </p:sp>
      <p:sp>
        <p:nvSpPr>
          <p:cNvPr id="468" name="Google Shape;468;p54"/>
          <p:cNvSpPr txBox="1"/>
          <p:nvPr/>
        </p:nvSpPr>
        <p:spPr>
          <a:xfrm>
            <a:off x="463501" y="1195950"/>
            <a:ext cx="9688200" cy="12108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class Estudiante(db.Model):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id = db.Column(db.Integer, primary_key=True)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nombre = db.Column(db.String(100), nullable=False)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email = db.Column(db.String(80), unique=True, nullable=False)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fecha_creacion = db.Column(db.DateTime(timezone=True), server_default=func.now())</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def __repr__(self):</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        return f'&lt;Estudiante {self.nombre}&gt;'</a:t>
            </a:r>
            <a:endParaRPr sz="800">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5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74" name="Google Shape;474;p5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75" name="Google Shape;475;p5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76" name="Google Shape;476;p5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77" name="Google Shape;477;p5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78" name="Google Shape;478;p5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79" name="Google Shape;479;p5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SQLALCHEMY</a:t>
            </a:r>
            <a:endParaRPr sz="2400">
              <a:latin typeface="Hind Siliguri Medium"/>
              <a:ea typeface="Hind Siliguri Medium"/>
              <a:cs typeface="Hind Siliguri Medium"/>
              <a:sym typeface="Hind Siliguri Medium"/>
            </a:endParaRPr>
          </a:p>
        </p:txBody>
      </p:sp>
      <p:sp>
        <p:nvSpPr>
          <p:cNvPr id="480" name="Google Shape;480;p55"/>
          <p:cNvSpPr txBox="1"/>
          <p:nvPr/>
        </p:nvSpPr>
        <p:spPr>
          <a:xfrm>
            <a:off x="463500" y="2328361"/>
            <a:ext cx="8159400" cy="16623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Aquí generamos en nuestra base de datos la tabla "Estudiante" que hemos definido anteriormente. Si posteriormente queremos aplicar cambios en la tabla, preservando la existencia de datos que ya tengamos, deberemos usar lo que llamamos migraciones. Para más información </a:t>
            </a:r>
            <a:r>
              <a:rPr lang="es" sz="1200">
                <a:solidFill>
                  <a:srgbClr val="314899"/>
                </a:solidFill>
                <a:latin typeface="Hind Siliguri Light"/>
                <a:ea typeface="Hind Siliguri Light"/>
                <a:cs typeface="Hind Siliguri Light"/>
                <a:sym typeface="Hind Siliguri Light"/>
              </a:rPr>
              <a:t>podéis</a:t>
            </a:r>
            <a:r>
              <a:rPr lang="es" sz="1200">
                <a:solidFill>
                  <a:srgbClr val="314899"/>
                </a:solidFill>
                <a:latin typeface="Hind Siliguri Light"/>
                <a:ea typeface="Hind Siliguri Light"/>
                <a:cs typeface="Hind Siliguri Light"/>
                <a:sym typeface="Hind Siliguri Light"/>
              </a:rPr>
              <a:t> buscar documentación sobre "Flask-Migrate", es muy fácil de configurar.</a:t>
            </a:r>
            <a:endParaRPr sz="1200">
              <a:solidFill>
                <a:srgbClr val="314899"/>
              </a:solidFill>
              <a:latin typeface="Hind Siliguri Light"/>
              <a:ea typeface="Hind Siliguri Light"/>
              <a:cs typeface="Hind Siliguri Light"/>
              <a:sym typeface="Hind Siliguri Light"/>
            </a:endParaRPr>
          </a:p>
        </p:txBody>
      </p:sp>
      <p:sp>
        <p:nvSpPr>
          <p:cNvPr id="481" name="Google Shape;481;p55"/>
          <p:cNvSpPr txBox="1"/>
          <p:nvPr>
            <p:ph idx="1" type="body"/>
          </p:nvPr>
        </p:nvSpPr>
        <p:spPr>
          <a:xfrm>
            <a:off x="463500" y="80270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Creando la tabla</a:t>
            </a:r>
            <a:endParaRPr sz="2000">
              <a:solidFill>
                <a:srgbClr val="00B2AD"/>
              </a:solidFill>
              <a:latin typeface="Hind Siliguri Medium"/>
              <a:ea typeface="Hind Siliguri Medium"/>
              <a:cs typeface="Hind Siliguri Medium"/>
              <a:sym typeface="Hind Siliguri Medium"/>
            </a:endParaRPr>
          </a:p>
        </p:txBody>
      </p:sp>
      <p:sp>
        <p:nvSpPr>
          <p:cNvPr id="482" name="Google Shape;482;p55"/>
          <p:cNvSpPr txBox="1"/>
          <p:nvPr/>
        </p:nvSpPr>
        <p:spPr>
          <a:xfrm>
            <a:off x="463500" y="1916475"/>
            <a:ext cx="7358700" cy="7182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(env) pedro@localhost:$ export FLASK_APP=app</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(env) pedro@localhost:$ flask shell</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&gt;&gt;&gt; from app import db, Estudiante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&gt;&gt;&gt; db.create_all()</a:t>
            </a:r>
            <a:endParaRPr sz="800">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9"/>
          <p:cNvPicPr preferRelativeResize="0"/>
          <p:nvPr/>
        </p:nvPicPr>
        <p:blipFill rotWithShape="1">
          <a:blip r:embed="rId3">
            <a:alphaModFix/>
          </a:blip>
          <a:srcRect b="10265" l="0" r="0" t="0"/>
          <a:stretch/>
        </p:blipFill>
        <p:spPr>
          <a:xfrm flipH="1">
            <a:off x="0" y="0"/>
            <a:ext cx="9144000" cy="5143499"/>
          </a:xfrm>
          <a:prstGeom prst="rect">
            <a:avLst/>
          </a:prstGeom>
          <a:noFill/>
          <a:ln>
            <a:noFill/>
          </a:ln>
        </p:spPr>
      </p:pic>
      <p:sp>
        <p:nvSpPr>
          <p:cNvPr id="141" name="Google Shape;141;p29"/>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Entorno virtual</a:t>
            </a:r>
            <a:endParaRPr sz="3000">
              <a:solidFill>
                <a:srgbClr val="EFF1BF"/>
              </a:solidFill>
              <a:latin typeface="Montserrat ExtraBold"/>
              <a:ea typeface="Montserrat ExtraBold"/>
              <a:cs typeface="Montserrat ExtraBold"/>
              <a:sym typeface="Montserrat ExtraBold"/>
            </a:endParaRPr>
          </a:p>
        </p:txBody>
      </p:sp>
      <p:cxnSp>
        <p:nvCxnSpPr>
          <p:cNvPr id="142" name="Google Shape;142;p29"/>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43" name="Google Shape;143;p29"/>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44" name="Google Shape;144;p29"/>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45" name="Google Shape;145;p29"/>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1</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5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88" name="Google Shape;488;p5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89" name="Google Shape;489;p5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90" name="Google Shape;490;p5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91" name="Google Shape;491;p5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92" name="Google Shape;492;p5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93" name="Google Shape;493;p5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SQLALCHEMY</a:t>
            </a:r>
            <a:endParaRPr sz="2400">
              <a:latin typeface="Hind Siliguri Medium"/>
              <a:ea typeface="Hind Siliguri Medium"/>
              <a:cs typeface="Hind Siliguri Medium"/>
              <a:sym typeface="Hind Siliguri Medium"/>
            </a:endParaRPr>
          </a:p>
        </p:txBody>
      </p:sp>
      <p:sp>
        <p:nvSpPr>
          <p:cNvPr id="494" name="Google Shape;494;p56"/>
          <p:cNvSpPr txBox="1"/>
          <p:nvPr/>
        </p:nvSpPr>
        <p:spPr>
          <a:xfrm>
            <a:off x="463500" y="2558723"/>
            <a:ext cx="8159400" cy="16623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Para agregar estos estudiantes a la base de datos, primero debemos agregarlos a una sesión de la base de datos, que administra una transacción de la base de datos. Flask-SQLAlchemy proporciona el objeto db.session a través del cual puede administrar los cambios.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Agregamos el objeto lucia y jose a la sesión usando el método db.session.add() para prepararlo para escribirlo en la base de datos.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Esto emitirá una declaración INSERT, pero no tendremos un ID aún, porque la transacción no estará confirmada hasta que usemos el método db.session.commit().</a:t>
            </a:r>
            <a:endParaRPr sz="1200">
              <a:solidFill>
                <a:srgbClr val="314899"/>
              </a:solidFill>
              <a:latin typeface="Hind Siliguri Light"/>
              <a:ea typeface="Hind Siliguri Light"/>
              <a:cs typeface="Hind Siliguri Light"/>
              <a:sym typeface="Hind Siliguri Light"/>
            </a:endParaRPr>
          </a:p>
        </p:txBody>
      </p:sp>
      <p:sp>
        <p:nvSpPr>
          <p:cNvPr id="495" name="Google Shape;495;p56"/>
          <p:cNvSpPr txBox="1"/>
          <p:nvPr>
            <p:ph idx="1" type="body"/>
          </p:nvPr>
        </p:nvSpPr>
        <p:spPr>
          <a:xfrm>
            <a:off x="463500" y="80270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Introduciendo datos</a:t>
            </a:r>
            <a:endParaRPr sz="2000">
              <a:solidFill>
                <a:srgbClr val="00B2AD"/>
              </a:solidFill>
              <a:latin typeface="Hind Siliguri Medium"/>
              <a:ea typeface="Hind Siliguri Medium"/>
              <a:cs typeface="Hind Siliguri Medium"/>
              <a:sym typeface="Hind Siliguri Medium"/>
            </a:endParaRPr>
          </a:p>
        </p:txBody>
      </p:sp>
      <p:sp>
        <p:nvSpPr>
          <p:cNvPr id="496" name="Google Shape;496;p56"/>
          <p:cNvSpPr txBox="1"/>
          <p:nvPr/>
        </p:nvSpPr>
        <p:spPr>
          <a:xfrm>
            <a:off x="463500" y="1417150"/>
            <a:ext cx="7358700" cy="10878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lucia = Estudiante(nombre='Lucía', email='lucia@ejemplo.com')</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jose = Estudiante(nombre='Jose', email='jose@ejemplo.com')</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db.session.add(lucia)</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db.session.add(jose)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db.session.commit()</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5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502" name="Google Shape;502;p5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503" name="Google Shape;503;p5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504" name="Google Shape;504;p5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505" name="Google Shape;505;p5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506" name="Google Shape;506;p5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507" name="Google Shape;507;p5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SQLALCHEMY</a:t>
            </a:r>
            <a:endParaRPr sz="2400">
              <a:latin typeface="Hind Siliguri Medium"/>
              <a:ea typeface="Hind Siliguri Medium"/>
              <a:cs typeface="Hind Siliguri Medium"/>
              <a:sym typeface="Hind Siliguri Medium"/>
            </a:endParaRPr>
          </a:p>
        </p:txBody>
      </p:sp>
      <p:sp>
        <p:nvSpPr>
          <p:cNvPr id="508" name="Google Shape;508;p57"/>
          <p:cNvSpPr txBox="1"/>
          <p:nvPr>
            <p:ph idx="1" type="body"/>
          </p:nvPr>
        </p:nvSpPr>
        <p:spPr>
          <a:xfrm>
            <a:off x="463500" y="80270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Realizando query</a:t>
            </a:r>
            <a:endParaRPr sz="2000">
              <a:solidFill>
                <a:srgbClr val="00B2AD"/>
              </a:solidFill>
              <a:latin typeface="Hind Siliguri Medium"/>
              <a:ea typeface="Hind Siliguri Medium"/>
              <a:cs typeface="Hind Siliguri Medium"/>
              <a:sym typeface="Hind Siliguri Medium"/>
            </a:endParaRPr>
          </a:p>
        </p:txBody>
      </p:sp>
      <p:sp>
        <p:nvSpPr>
          <p:cNvPr id="509" name="Google Shape;509;p57"/>
          <p:cNvSpPr txBox="1"/>
          <p:nvPr/>
        </p:nvSpPr>
        <p:spPr>
          <a:xfrm>
            <a:off x="463500" y="1417150"/>
            <a:ext cx="7358700" cy="2319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Estudiante.query.all() | Obtenemos todos los estudiantes</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Estudiante.query.filter_by(nombre='Lucía').all() | Obtenemos todos los registros que coincidan</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Estudiante.query.filter_by(nombre='Jose').first() | Obtenemos el primer registro que coincida</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Estudiante.query.get(1) | Obtenemos un estudiante por su ID en la base de datos</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objeto = Estudiante.query.filter_by(id = 1).one()</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session.delete(objeto) | Eliminamos el objeto</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session.commit() | Confirmamos la transacción con la base de datos</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Estudiante.query.filter(Estudiante.email.endswith('@example.com')).all() | Buscamos todos los estudiantes que su email acaba en @example.com</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800">
                <a:latin typeface="Consolas"/>
                <a:ea typeface="Consolas"/>
                <a:cs typeface="Consolas"/>
                <a:sym typeface="Consolas"/>
              </a:rPr>
              <a:t>Estudiante.query.limit(1).all() | Obtenemos los estudiantes limitando la query</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58"/>
          <p:cNvPicPr preferRelativeResize="0"/>
          <p:nvPr/>
        </p:nvPicPr>
        <p:blipFill>
          <a:blip r:embed="rId3">
            <a:alphaModFix/>
          </a:blip>
          <a:stretch>
            <a:fillRect/>
          </a:stretch>
        </p:blipFill>
        <p:spPr>
          <a:xfrm>
            <a:off x="0" y="0"/>
            <a:ext cx="9143990" cy="5143500"/>
          </a:xfrm>
          <a:prstGeom prst="rect">
            <a:avLst/>
          </a:prstGeom>
          <a:noFill/>
          <a:ln>
            <a:noFill/>
          </a:ln>
        </p:spPr>
      </p:pic>
      <p:pic>
        <p:nvPicPr>
          <p:cNvPr id="515" name="Google Shape;515;p58"/>
          <p:cNvPicPr preferRelativeResize="0"/>
          <p:nvPr/>
        </p:nvPicPr>
        <p:blipFill>
          <a:blip r:embed="rId4">
            <a:alphaModFix/>
          </a:blip>
          <a:stretch>
            <a:fillRect/>
          </a:stretch>
        </p:blipFill>
        <p:spPr>
          <a:xfrm>
            <a:off x="3868400" y="2018350"/>
            <a:ext cx="1407176" cy="646575"/>
          </a:xfrm>
          <a:prstGeom prst="rect">
            <a:avLst/>
          </a:prstGeom>
          <a:noFill/>
          <a:ln>
            <a:noFill/>
          </a:ln>
        </p:spPr>
      </p:pic>
      <p:sp>
        <p:nvSpPr>
          <p:cNvPr id="516" name="Google Shape;516;p58"/>
          <p:cNvSpPr txBox="1"/>
          <p:nvPr/>
        </p:nvSpPr>
        <p:spPr>
          <a:xfrm>
            <a:off x="1364850" y="4554625"/>
            <a:ext cx="64143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51" name="Google Shape;151;p3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52" name="Google Shape;152;p3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53" name="Google Shape;153;p3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54" name="Google Shape;154;p3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55" name="Google Shape;155;p3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56" name="Google Shape;156;p3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Entorno virtual</a:t>
            </a:r>
            <a:endParaRPr sz="2400">
              <a:latin typeface="Hind Siliguri Medium"/>
              <a:ea typeface="Hind Siliguri Medium"/>
              <a:cs typeface="Hind Siliguri Medium"/>
              <a:sym typeface="Hind Siliguri Medium"/>
            </a:endParaRPr>
          </a:p>
        </p:txBody>
      </p:sp>
      <p:sp>
        <p:nvSpPr>
          <p:cNvPr id="157" name="Google Shape;157;p30"/>
          <p:cNvSpPr txBox="1"/>
          <p:nvPr/>
        </p:nvSpPr>
        <p:spPr>
          <a:xfrm>
            <a:off x="463500" y="2050263"/>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Se recomienda utilizar Python 3.7 o más para poder instalar la última versión de Flask.</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El primer paso para empezar a utilizar Flask es tener generado un entorno virtual para aislar este proyecto de otros en los que estemos trabajando, y así no interferir a la hora de instalar nuevas librerías, para ello usaremos: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i="1" lang="es" sz="1200">
                <a:solidFill>
                  <a:srgbClr val="314899"/>
                </a:solidFill>
                <a:latin typeface="Hind Siliguri Light"/>
                <a:ea typeface="Hind Siliguri Light"/>
                <a:cs typeface="Hind Siliguri Light"/>
                <a:sym typeface="Hind Siliguri Light"/>
              </a:rPr>
              <a:t>python -m virtualenv nombredelentorno</a:t>
            </a:r>
            <a:endParaRPr i="1"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Una vez hecho esto ya tendremos nuestro entorno virtual creado, ahora tenemos que activarlo (recomendado hacerlo dentro de la terminal de nuestro IDE):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En Linux (cualquier distro o Mac OS X): nombredelentorno/bin/activate</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En Windows: nombredelentorno\scripts\activate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Una vez tengamos activado nuestro entorno virtual, tan solo tendremos que instalar la librería Flask a través del comando </a:t>
            </a:r>
            <a:r>
              <a:rPr i="1" lang="es" sz="1200">
                <a:solidFill>
                  <a:srgbClr val="314899"/>
                </a:solidFill>
                <a:latin typeface="Hind Siliguri Light"/>
                <a:ea typeface="Hind Siliguri Light"/>
                <a:cs typeface="Hind Siliguri Light"/>
                <a:sym typeface="Hind Siliguri Light"/>
              </a:rPr>
              <a:t>pip</a:t>
            </a:r>
            <a:r>
              <a:rPr lang="es" sz="1200">
                <a:solidFill>
                  <a:srgbClr val="314899"/>
                </a:solidFill>
                <a:latin typeface="Hind Siliguri Light"/>
                <a:ea typeface="Hind Siliguri Light"/>
                <a:cs typeface="Hind Siliguri Light"/>
                <a:sym typeface="Hind Siliguri Light"/>
              </a:rPr>
              <a:t>:</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i="1" lang="es" sz="1200">
                <a:solidFill>
                  <a:srgbClr val="314899"/>
                </a:solidFill>
                <a:latin typeface="Hind Siliguri Light"/>
                <a:ea typeface="Hind Siliguri Light"/>
                <a:cs typeface="Hind Siliguri Light"/>
                <a:sym typeface="Hind Siliguri Light"/>
              </a:rPr>
              <a:t>pip install Flask</a:t>
            </a:r>
            <a:endParaRPr i="1"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1"/>
          <p:cNvPicPr preferRelativeResize="0"/>
          <p:nvPr/>
        </p:nvPicPr>
        <p:blipFill rotWithShape="1">
          <a:blip r:embed="rId3">
            <a:alphaModFix/>
          </a:blip>
          <a:srcRect b="2638" l="0" r="0" t="7627"/>
          <a:stretch/>
        </p:blipFill>
        <p:spPr>
          <a:xfrm>
            <a:off x="0" y="0"/>
            <a:ext cx="9144000" cy="5143499"/>
          </a:xfrm>
          <a:prstGeom prst="rect">
            <a:avLst/>
          </a:prstGeom>
          <a:noFill/>
          <a:ln>
            <a:noFill/>
          </a:ln>
        </p:spPr>
      </p:pic>
      <p:sp>
        <p:nvSpPr>
          <p:cNvPr id="163" name="Google Shape;163;p31"/>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Hola mundo</a:t>
            </a:r>
            <a:endParaRPr sz="3000">
              <a:solidFill>
                <a:srgbClr val="EFF1BF"/>
              </a:solidFill>
              <a:latin typeface="Montserrat ExtraBold"/>
              <a:ea typeface="Montserrat ExtraBold"/>
              <a:cs typeface="Montserrat ExtraBold"/>
              <a:sym typeface="Montserrat ExtraBold"/>
            </a:endParaRPr>
          </a:p>
        </p:txBody>
      </p:sp>
      <p:cxnSp>
        <p:nvCxnSpPr>
          <p:cNvPr id="164" name="Google Shape;164;p31"/>
          <p:cNvCxnSpPr/>
          <p:nvPr/>
        </p:nvCxnSpPr>
        <p:spPr>
          <a:xfrm>
            <a:off x="422625" y="2814550"/>
            <a:ext cx="4977300" cy="0"/>
          </a:xfrm>
          <a:prstGeom prst="straightConnector1">
            <a:avLst/>
          </a:prstGeom>
          <a:noFill/>
          <a:ln cap="flat" cmpd="sng" w="9525">
            <a:solidFill>
              <a:srgbClr val="00B2AD"/>
            </a:solidFill>
            <a:prstDash val="solid"/>
            <a:round/>
            <a:headEnd len="med" w="med" type="none"/>
            <a:tailEnd len="med" w="med" type="none"/>
          </a:ln>
        </p:spPr>
      </p:cxnSp>
      <p:pic>
        <p:nvPicPr>
          <p:cNvPr id="165" name="Google Shape;165;p31"/>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66" name="Google Shape;166;p31"/>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67" name="Google Shape;167;p31"/>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2</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73" name="Google Shape;173;p3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74" name="Google Shape;174;p3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75" name="Google Shape;175;p3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76" name="Google Shape;176;p3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77" name="Google Shape;177;p3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78" name="Google Shape;178;p3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Entorno virtual</a:t>
            </a:r>
            <a:endParaRPr sz="2400">
              <a:latin typeface="Hind Siliguri Medium"/>
              <a:ea typeface="Hind Siliguri Medium"/>
              <a:cs typeface="Hind Siliguri Medium"/>
              <a:sym typeface="Hind Siliguri Medium"/>
            </a:endParaRPr>
          </a:p>
        </p:txBody>
      </p:sp>
      <p:sp>
        <p:nvSpPr>
          <p:cNvPr id="179" name="Google Shape;179;p32"/>
          <p:cNvSpPr txBox="1"/>
          <p:nvPr/>
        </p:nvSpPr>
        <p:spPr>
          <a:xfrm>
            <a:off x="463500" y="987769"/>
            <a:ext cx="8159400" cy="820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Una vez llegados aquí, ya deberíamos tener la librería Flask instalada. Vamos a probar que funcione correctamente...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Creamos un fichero hola.py con el siguiente contenido:</a:t>
            </a:r>
            <a:endParaRPr sz="1200">
              <a:solidFill>
                <a:srgbClr val="314899"/>
              </a:solidFill>
              <a:latin typeface="Hind Siliguri Light"/>
              <a:ea typeface="Hind Siliguri Light"/>
              <a:cs typeface="Hind Siliguri Light"/>
              <a:sym typeface="Hind Siliguri Light"/>
            </a:endParaRPr>
          </a:p>
        </p:txBody>
      </p:sp>
      <p:sp>
        <p:nvSpPr>
          <p:cNvPr id="180" name="Google Shape;180;p32"/>
          <p:cNvSpPr txBox="1"/>
          <p:nvPr/>
        </p:nvSpPr>
        <p:spPr>
          <a:xfrm>
            <a:off x="463500" y="3538144"/>
            <a:ext cx="8159400" cy="8208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Importar el módulo Flask es obligatorio. Un objeto de la clase Flask es nuestra aplicación WSGI.</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El constructor de la clase Flask constructor recibe el nombre del módulo (__name__) como argumento.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La función route() de la clase Flask es un decorador, este le dice a la aplicación la URL asociada a la función.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p:txBody>
      </p:sp>
      <p:sp>
        <p:nvSpPr>
          <p:cNvPr id="181" name="Google Shape;181;p32"/>
          <p:cNvSpPr txBox="1"/>
          <p:nvPr/>
        </p:nvSpPr>
        <p:spPr>
          <a:xfrm>
            <a:off x="4801500" y="1494975"/>
            <a:ext cx="1952100" cy="1488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000"/>
              <a:buFont typeface="Consolas"/>
              <a:buNone/>
            </a:pPr>
            <a:r>
              <a:rPr b="0" i="0" lang="es" sz="1000" u="none" cap="none" strike="noStrike">
                <a:solidFill>
                  <a:srgbClr val="000000"/>
                </a:solidFill>
                <a:latin typeface="Consolas"/>
                <a:ea typeface="Consolas"/>
                <a:cs typeface="Consolas"/>
                <a:sym typeface="Consolas"/>
              </a:rPr>
              <a:t>from flask import Flask</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app = Flask(__name__)</a:t>
            </a:r>
            <a:br>
              <a:rPr b="0" i="0" lang="es" sz="1000" u="none" cap="none" strike="noStrike">
                <a:solidFill>
                  <a:srgbClr val="000000"/>
                </a:solidFill>
                <a:latin typeface="Consolas"/>
                <a:ea typeface="Consolas"/>
                <a:cs typeface="Consolas"/>
                <a:sym typeface="Consolas"/>
              </a:rPr>
            </a:b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@app.route('/')</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def hola_mundo():</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   return 'Hola Mundo'</a:t>
            </a:r>
            <a:br>
              <a:rPr b="0" i="0" lang="es" sz="1000" u="none" cap="none" strike="noStrike">
                <a:solidFill>
                  <a:srgbClr val="000000"/>
                </a:solidFill>
                <a:latin typeface="Consolas"/>
                <a:ea typeface="Consolas"/>
                <a:cs typeface="Consolas"/>
                <a:sym typeface="Consolas"/>
              </a:rPr>
            </a:b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if __name__ == '__main__':</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   app.run()</a:t>
            </a:r>
            <a:endParaRPr b="1" i="0" sz="1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87" name="Google Shape;187;p3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88" name="Google Shape;188;p3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89" name="Google Shape;189;p3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90" name="Google Shape;190;p3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91" name="Google Shape;191;p3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92" name="Google Shape;192;p3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Entorno virtual</a:t>
            </a:r>
            <a:endParaRPr sz="2400">
              <a:latin typeface="Hind Siliguri Medium"/>
              <a:ea typeface="Hind Siliguri Medium"/>
              <a:cs typeface="Hind Siliguri Medium"/>
              <a:sym typeface="Hind Siliguri Medium"/>
            </a:endParaRPr>
          </a:p>
        </p:txBody>
      </p:sp>
      <p:sp>
        <p:nvSpPr>
          <p:cNvPr id="193" name="Google Shape;193;p33"/>
          <p:cNvSpPr txBox="1"/>
          <p:nvPr/>
        </p:nvSpPr>
        <p:spPr>
          <a:xfrm>
            <a:off x="463500" y="987778"/>
            <a:ext cx="8159400" cy="11850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Para ejecutar nuestra aplicación Flask tenemos que ejecutar el fichero hola.py a través de Python: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python hola.py</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Esto nos indica que la aplicación ya se está ejecutando y el servicio web está a la escucha a través de la URL que vemos en consola (en este caso, el localhost en el puerto 5000)</a:t>
            </a:r>
            <a:endParaRPr sz="1200">
              <a:solidFill>
                <a:srgbClr val="314899"/>
              </a:solidFill>
              <a:latin typeface="Hind Siliguri Light"/>
              <a:ea typeface="Hind Siliguri Light"/>
              <a:cs typeface="Hind Siliguri Light"/>
              <a:sym typeface="Hind Siliguri Light"/>
            </a:endParaRPr>
          </a:p>
        </p:txBody>
      </p:sp>
      <p:pic>
        <p:nvPicPr>
          <p:cNvPr descr="Interfaz de usuario gráfica, Aplicación, Word&#10;&#10;Descripción generada automáticamente" id="194" name="Google Shape;194;p33"/>
          <p:cNvPicPr preferRelativeResize="0"/>
          <p:nvPr/>
        </p:nvPicPr>
        <p:blipFill rotWithShape="1">
          <a:blip r:embed="rId6">
            <a:alphaModFix/>
          </a:blip>
          <a:srcRect b="73930" l="0" r="71560" t="4361"/>
          <a:stretch/>
        </p:blipFill>
        <p:spPr>
          <a:xfrm>
            <a:off x="2496444" y="2586020"/>
            <a:ext cx="4151102" cy="18038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4"/>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200" name="Google Shape;200;p34"/>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Enrutamiento</a:t>
            </a:r>
            <a:endParaRPr sz="3000">
              <a:solidFill>
                <a:srgbClr val="EFF1BF"/>
              </a:solidFill>
              <a:latin typeface="Montserrat ExtraBold"/>
              <a:ea typeface="Montserrat ExtraBold"/>
              <a:cs typeface="Montserrat ExtraBold"/>
              <a:sym typeface="Montserrat ExtraBold"/>
            </a:endParaRPr>
          </a:p>
        </p:txBody>
      </p:sp>
      <p:cxnSp>
        <p:nvCxnSpPr>
          <p:cNvPr id="201" name="Google Shape;201;p34"/>
          <p:cNvCxnSpPr/>
          <p:nvPr/>
        </p:nvCxnSpPr>
        <p:spPr>
          <a:xfrm>
            <a:off x="422625" y="2814550"/>
            <a:ext cx="4542900" cy="0"/>
          </a:xfrm>
          <a:prstGeom prst="straightConnector1">
            <a:avLst/>
          </a:prstGeom>
          <a:noFill/>
          <a:ln cap="flat" cmpd="sng" w="9525">
            <a:solidFill>
              <a:srgbClr val="00B2AD"/>
            </a:solidFill>
            <a:prstDash val="solid"/>
            <a:round/>
            <a:headEnd len="med" w="med" type="none"/>
            <a:tailEnd len="med" w="med" type="none"/>
          </a:ln>
        </p:spPr>
      </p:cxnSp>
      <p:pic>
        <p:nvPicPr>
          <p:cNvPr id="202" name="Google Shape;202;p34"/>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03" name="Google Shape;203;p34"/>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04" name="Google Shape;204;p34"/>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3</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10" name="Google Shape;210;p3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11" name="Google Shape;211;p3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12" name="Google Shape;212;p3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13" name="Google Shape;213;p3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14" name="Google Shape;214;p3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15" name="Google Shape;215;p3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Enrutamiento</a:t>
            </a:r>
            <a:endParaRPr sz="2400">
              <a:latin typeface="Hind Siliguri Medium"/>
              <a:ea typeface="Hind Siliguri Medium"/>
              <a:cs typeface="Hind Siliguri Medium"/>
              <a:sym typeface="Hind Siliguri Medium"/>
            </a:endParaRPr>
          </a:p>
        </p:txBody>
      </p:sp>
      <p:sp>
        <p:nvSpPr>
          <p:cNvPr id="216" name="Google Shape;216;p35"/>
          <p:cNvSpPr txBox="1"/>
          <p:nvPr/>
        </p:nvSpPr>
        <p:spPr>
          <a:xfrm>
            <a:off x="463500" y="1214925"/>
            <a:ext cx="8159400" cy="4272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Es posible generar URL que acepten parámetros, como veremos en el siguiente código:</a:t>
            </a:r>
            <a:endParaRPr sz="1200">
              <a:solidFill>
                <a:srgbClr val="314899"/>
              </a:solidFill>
              <a:latin typeface="Hind Siliguri Light"/>
              <a:ea typeface="Hind Siliguri Light"/>
              <a:cs typeface="Hind Siliguri Light"/>
              <a:sym typeface="Hind Siliguri Light"/>
            </a:endParaRPr>
          </a:p>
        </p:txBody>
      </p:sp>
      <p:sp>
        <p:nvSpPr>
          <p:cNvPr id="217" name="Google Shape;217;p35"/>
          <p:cNvSpPr txBox="1"/>
          <p:nvPr/>
        </p:nvSpPr>
        <p:spPr>
          <a:xfrm>
            <a:off x="463500" y="3141588"/>
            <a:ext cx="8159400" cy="4272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Adicionalmente, también se pueden especificar ciertas reglas a la URL con parámetros (int, float y path):</a:t>
            </a:r>
            <a:endParaRPr sz="1200">
              <a:solidFill>
                <a:srgbClr val="314899"/>
              </a:solidFill>
              <a:latin typeface="Hind Siliguri Light"/>
              <a:ea typeface="Hind Siliguri Light"/>
              <a:cs typeface="Hind Siliguri Light"/>
              <a:sym typeface="Hind Siliguri Light"/>
            </a:endParaRPr>
          </a:p>
        </p:txBody>
      </p:sp>
      <p:sp>
        <p:nvSpPr>
          <p:cNvPr id="218" name="Google Shape;218;p35"/>
          <p:cNvSpPr txBox="1"/>
          <p:nvPr>
            <p:ph idx="1" type="body"/>
          </p:nvPr>
        </p:nvSpPr>
        <p:spPr>
          <a:xfrm>
            <a:off x="463500" y="80270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Variables</a:t>
            </a:r>
            <a:endParaRPr sz="2000">
              <a:solidFill>
                <a:srgbClr val="00B2AD"/>
              </a:solidFill>
              <a:latin typeface="Hind Siliguri Medium"/>
              <a:ea typeface="Hind Siliguri Medium"/>
              <a:cs typeface="Hind Siliguri Medium"/>
              <a:sym typeface="Hind Siliguri Medium"/>
            </a:endParaRPr>
          </a:p>
        </p:txBody>
      </p:sp>
      <p:sp>
        <p:nvSpPr>
          <p:cNvPr id="219" name="Google Shape;219;p35"/>
          <p:cNvSpPr txBox="1"/>
          <p:nvPr/>
        </p:nvSpPr>
        <p:spPr>
          <a:xfrm>
            <a:off x="999556" y="1665196"/>
            <a:ext cx="6840300" cy="1488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400"/>
              <a:buFont typeface="Consolas"/>
              <a:buNone/>
            </a:pPr>
            <a:r>
              <a:rPr b="0" i="0" lang="es" sz="1000" u="none" cap="none" strike="noStrike">
                <a:solidFill>
                  <a:srgbClr val="000000"/>
                </a:solidFill>
                <a:latin typeface="Consolas"/>
                <a:ea typeface="Consolas"/>
                <a:cs typeface="Consolas"/>
                <a:sym typeface="Consolas"/>
              </a:rPr>
              <a:t>from flask import Flask</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app = Flask(__name__)</a:t>
            </a:r>
            <a:br>
              <a:rPr b="0" i="0" lang="es" sz="1000" u="none" cap="none" strike="noStrike">
                <a:solidFill>
                  <a:srgbClr val="000000"/>
                </a:solidFill>
                <a:latin typeface="Consolas"/>
                <a:ea typeface="Consolas"/>
                <a:cs typeface="Consolas"/>
                <a:sym typeface="Consolas"/>
              </a:rPr>
            </a:b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@app.route('/mostrar-dni/&lt;DNI&gt;')</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def mostrar_dni(DNI):</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   return 'Hola, tu DNI es %s' % DNI</a:t>
            </a:r>
            <a:br>
              <a:rPr b="0" i="0" lang="es" sz="1000" u="none" cap="none" strike="noStrike">
                <a:solidFill>
                  <a:srgbClr val="000000"/>
                </a:solidFill>
                <a:latin typeface="Consolas"/>
                <a:ea typeface="Consolas"/>
                <a:cs typeface="Consolas"/>
                <a:sym typeface="Consolas"/>
              </a:rPr>
            </a:b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if __name__ == '__main__':</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   app.run()</a:t>
            </a:r>
            <a:endParaRPr b="1" i="0" sz="1000" u="none" cap="none" strike="noStrike">
              <a:solidFill>
                <a:srgbClr val="000000"/>
              </a:solidFill>
              <a:latin typeface="Helvetica Neue"/>
              <a:ea typeface="Helvetica Neue"/>
              <a:cs typeface="Helvetica Neue"/>
              <a:sym typeface="Helvetica Neue"/>
            </a:endParaRPr>
          </a:p>
        </p:txBody>
      </p:sp>
      <p:sp>
        <p:nvSpPr>
          <p:cNvPr id="220" name="Google Shape;220;p35"/>
          <p:cNvSpPr txBox="1"/>
          <p:nvPr/>
        </p:nvSpPr>
        <p:spPr>
          <a:xfrm>
            <a:off x="999550" y="3603475"/>
            <a:ext cx="3966600" cy="11802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400"/>
              <a:buFont typeface="Consolas"/>
              <a:buNone/>
            </a:pPr>
            <a:r>
              <a:rPr b="0" i="0" lang="es" sz="1000" u="none" cap="none" strike="noStrike">
                <a:solidFill>
                  <a:srgbClr val="000000"/>
                </a:solidFill>
                <a:latin typeface="Consolas"/>
                <a:ea typeface="Consolas"/>
                <a:cs typeface="Consolas"/>
                <a:sym typeface="Consolas"/>
              </a:rPr>
              <a:t>@app.route('/mostrar-numero/&lt;int:numero&gt;')</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def mostrar_numero(numero):</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   return 'Hola, tu número es %d' % numero</a:t>
            </a:r>
            <a:br>
              <a:rPr b="0" i="0" lang="es" sz="1000" u="none" cap="none" strike="noStrike">
                <a:solidFill>
                  <a:srgbClr val="000000"/>
                </a:solidFill>
                <a:latin typeface="Consolas"/>
                <a:ea typeface="Consolas"/>
                <a:cs typeface="Consolas"/>
                <a:sym typeface="Consolas"/>
              </a:rPr>
            </a:b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@app.route('/mostrar-decimal/&lt;float:decimal&gt;')</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def mostrar_decimal(decimal):</a:t>
            </a:r>
            <a:br>
              <a:rPr b="0" i="0" lang="es" sz="1000" u="none" cap="none" strike="noStrike">
                <a:solidFill>
                  <a:srgbClr val="000000"/>
                </a:solidFill>
                <a:latin typeface="Consolas"/>
                <a:ea typeface="Consolas"/>
                <a:cs typeface="Consolas"/>
                <a:sym typeface="Consolas"/>
              </a:rPr>
            </a:br>
            <a:r>
              <a:rPr b="0" i="0" lang="es" sz="1000" u="none" cap="none" strike="noStrike">
                <a:solidFill>
                  <a:srgbClr val="000000"/>
                </a:solidFill>
                <a:latin typeface="Consolas"/>
                <a:ea typeface="Consolas"/>
                <a:cs typeface="Consolas"/>
                <a:sym typeface="Consolas"/>
              </a:rPr>
              <a:t>   return Hola, tu número decimal es %f' % decimal</a:t>
            </a:r>
            <a:endParaRPr b="1" i="0" sz="1000" u="none" cap="none" strike="noStrike">
              <a:solidFill>
                <a:srgbClr val="000000"/>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